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Montserrat"/>
      <p:regular r:id="rId35"/>
      <p:bold r:id="rId36"/>
      <p:italic r:id="rId37"/>
      <p:boldItalic r:id="rId38"/>
    </p:embeddedFont>
    <p:embeddedFont>
      <p:font typeface="Old Standard TT"/>
      <p:regular r:id="rId39"/>
      <p:bold r:id="rId40"/>
      <p: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hhIHb7lImvKkJNAIm6xImuQDVZ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ldStandardTT-bold.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OldStandardTT-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italic.fntdata"/><Relationship Id="rId14" Type="http://schemas.openxmlformats.org/officeDocument/2006/relationships/slide" Target="slides/slide10.xml"/><Relationship Id="rId36" Type="http://schemas.openxmlformats.org/officeDocument/2006/relationships/font" Target="fonts/Montserrat-bold.fntdata"/><Relationship Id="rId17" Type="http://schemas.openxmlformats.org/officeDocument/2006/relationships/slide" Target="slides/slide13.xml"/><Relationship Id="rId39" Type="http://schemas.openxmlformats.org/officeDocument/2006/relationships/font" Target="fonts/OldStandardTT-regular.fntdata"/><Relationship Id="rId16" Type="http://schemas.openxmlformats.org/officeDocument/2006/relationships/slide" Target="slides/slide12.xml"/><Relationship Id="rId38" Type="http://schemas.openxmlformats.org/officeDocument/2006/relationships/font" Target="fonts/Montserra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 name="Google Shape;1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0"/>
          <p:cNvSpPr/>
          <p:nvPr>
            <p:ph idx="2" type="pic"/>
          </p:nvPr>
        </p:nvSpPr>
        <p:spPr>
          <a:xfrm>
            <a:off x="5183188" y="987425"/>
            <a:ext cx="6172200" cy="4873625"/>
          </a:xfrm>
          <a:prstGeom prst="rect">
            <a:avLst/>
          </a:prstGeom>
          <a:noFill/>
          <a:ln>
            <a:noFill/>
          </a:ln>
        </p:spPr>
      </p:sp>
      <p:sp>
        <p:nvSpPr>
          <p:cNvPr id="68" name="Google Shape;6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hyperlink" Target="https://drive.google.com/drive/folders/10m76EE0aEf3Jsehdh-ICXSRTkuFmllB8?usp=shar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6.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3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4.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0.png"/><Relationship Id="rId8"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4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37.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13.gif"/><Relationship Id="rId6" Type="http://schemas.openxmlformats.org/officeDocument/2006/relationships/image" Target="../media/image1.png"/><Relationship Id="rId7" Type="http://schemas.openxmlformats.org/officeDocument/2006/relationships/image" Target="../media/image17.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90" name="Google Shape;90;p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FF0000"/>
                </a:solidFill>
                <a:latin typeface="Calibri"/>
                <a:ea typeface="Calibri"/>
                <a:cs typeface="Calibri"/>
                <a:sym typeface="Calibri"/>
              </a:rPr>
              <a:t>MD MOINUDDIN</a:t>
            </a:r>
            <a:endParaRPr b="0" i="0" sz="1800" u="none" cap="none" strike="noStrike">
              <a:solidFill>
                <a:srgbClr val="FF0000"/>
              </a:solidFill>
              <a:latin typeface="Calibri"/>
              <a:ea typeface="Calibri"/>
              <a:cs typeface="Calibri"/>
              <a:sym typeface="Calibri"/>
            </a:endParaRPr>
          </a:p>
        </p:txBody>
      </p:sp>
      <p:pic>
        <p:nvPicPr>
          <p:cNvPr id="91" name="Google Shape;91;p1"/>
          <p:cNvPicPr preferRelativeResize="0"/>
          <p:nvPr/>
        </p:nvPicPr>
        <p:blipFill rotWithShape="1">
          <a:blip r:embed="rId5">
            <a:alphaModFix/>
          </a:blip>
          <a:srcRect b="0" l="0" r="0" t="0"/>
          <a:stretch/>
        </p:blipFill>
        <p:spPr>
          <a:xfrm>
            <a:off x="882682" y="191400"/>
            <a:ext cx="2539607" cy="1084949"/>
          </a:xfrm>
          <a:prstGeom prst="rect">
            <a:avLst/>
          </a:prstGeom>
          <a:noFill/>
          <a:ln>
            <a:noFill/>
          </a:ln>
        </p:spPr>
      </p:pic>
      <p:pic>
        <p:nvPicPr>
          <p:cNvPr id="92" name="Google Shape;92;p1"/>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93" name="Google Shape;93;p1"/>
          <p:cNvSpPr txBox="1"/>
          <p:nvPr>
            <p:ph idx="1" type="body"/>
          </p:nvPr>
        </p:nvSpPr>
        <p:spPr>
          <a:xfrm>
            <a:off x="1196715" y="1758729"/>
            <a:ext cx="9798569" cy="1803058"/>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7200">
                <a:latin typeface="Montserrat"/>
                <a:ea typeface="Montserrat"/>
                <a:cs typeface="Montserrat"/>
                <a:sym typeface="Montserrat"/>
              </a:rPr>
              <a:t>Capstone Project</a:t>
            </a:r>
            <a:endParaRPr/>
          </a:p>
          <a:p>
            <a:pPr indent="0" lvl="0" marL="0" rtl="0" algn="just">
              <a:lnSpc>
                <a:spcPct val="90000"/>
              </a:lnSpc>
              <a:spcBef>
                <a:spcPts val="1000"/>
              </a:spcBef>
              <a:spcAft>
                <a:spcPts val="0"/>
              </a:spcAft>
              <a:buClr>
                <a:srgbClr val="1E4E79"/>
              </a:buClr>
              <a:buSzPts val="4000"/>
              <a:buNone/>
            </a:pPr>
            <a:r>
              <a:rPr b="1" i="0" lang="en-US" sz="4000">
                <a:solidFill>
                  <a:srgbClr val="1E4E79"/>
                </a:solidFill>
                <a:latin typeface="Calibri"/>
                <a:ea typeface="Calibri"/>
                <a:cs typeface="Calibri"/>
                <a:sym typeface="Calibri"/>
              </a:rPr>
              <a:t>             Play Store App Review Analysis</a:t>
            </a:r>
            <a:endParaRPr/>
          </a:p>
        </p:txBody>
      </p:sp>
      <p:sp>
        <p:nvSpPr>
          <p:cNvPr id="94" name="Google Shape;94;p1"/>
          <p:cNvSpPr txBox="1"/>
          <p:nvPr/>
        </p:nvSpPr>
        <p:spPr>
          <a:xfrm>
            <a:off x="3713500" y="4044166"/>
            <a:ext cx="3625310" cy="887422"/>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i="0" lang="en-US" sz="2800" u="none" cap="none" strike="noStrike">
                <a:solidFill>
                  <a:srgbClr val="124F5B"/>
                </a:solidFill>
                <a:latin typeface="Verdana"/>
                <a:ea typeface="Verdana"/>
                <a:cs typeface="Verdana"/>
                <a:sym typeface="Verdana"/>
              </a:rPr>
              <a:t>By</a:t>
            </a:r>
            <a:endParaRPr/>
          </a:p>
          <a:p>
            <a:pPr indent="0" lvl="0" marL="0" marR="0" rtl="0" algn="ctr">
              <a:lnSpc>
                <a:spcPct val="100000"/>
              </a:lnSpc>
              <a:spcBef>
                <a:spcPts val="100"/>
              </a:spcBef>
              <a:spcAft>
                <a:spcPts val="0"/>
              </a:spcAft>
              <a:buNone/>
            </a:pPr>
            <a:r>
              <a:rPr b="1" i="0" lang="en-US" sz="2800" u="none" cap="none" strike="noStrike">
                <a:solidFill>
                  <a:srgbClr val="124F5B"/>
                </a:solidFill>
                <a:latin typeface="Verdana"/>
                <a:ea typeface="Verdana"/>
                <a:cs typeface="Verdana"/>
                <a:sym typeface="Verdana"/>
              </a:rPr>
              <a:t>MD MOINUDDIN</a:t>
            </a:r>
            <a:endParaRPr b="0" i="0" sz="2800" u="none" cap="none" strike="noStrike">
              <a:solidFill>
                <a:schemeClr val="dk1"/>
              </a:solidFill>
              <a:latin typeface="Verdana"/>
              <a:ea typeface="Verdana"/>
              <a:cs typeface="Verdana"/>
              <a:sym typeface="Verdana"/>
            </a:endParaRPr>
          </a:p>
        </p:txBody>
      </p:sp>
      <p:sp>
        <p:nvSpPr>
          <p:cNvPr id="95" name="Google Shape;95;p1"/>
          <p:cNvSpPr txBox="1"/>
          <p:nvPr/>
        </p:nvSpPr>
        <p:spPr>
          <a:xfrm>
            <a:off x="1385247" y="5091479"/>
            <a:ext cx="979856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C00000"/>
                </a:solidFill>
                <a:latin typeface="Calibri"/>
                <a:ea typeface="Calibri"/>
                <a:cs typeface="Calibri"/>
                <a:sym typeface="Calibri"/>
              </a:rPr>
              <a:t>Data set link which I used : </a:t>
            </a:r>
            <a:r>
              <a:rPr b="0" i="0" lang="en-US" sz="1800" u="none" cap="none" strike="noStrike">
                <a:solidFill>
                  <a:schemeClr val="dk1"/>
                </a:solidFill>
                <a:latin typeface="Calibri"/>
                <a:ea typeface="Calibri"/>
                <a:cs typeface="Calibri"/>
                <a:sym typeface="Calibri"/>
              </a:rPr>
              <a:t>(</a:t>
            </a:r>
            <a:r>
              <a:rPr b="0" i="0" lang="en-US" sz="1800" u="sng" cap="none" strike="noStrike">
                <a:solidFill>
                  <a:srgbClr val="00B0F0"/>
                </a:solidFill>
                <a:latin typeface="Calibri"/>
                <a:ea typeface="Calibri"/>
                <a:cs typeface="Calibri"/>
                <a:sym typeface="Calibri"/>
                <a:hlinkClick r:id="rId7">
                  <a:extLst>
                    <a:ext uri="{A12FA001-AC4F-418D-AE19-62706E023703}">
                      <ahyp:hlinkClr val="tx"/>
                    </a:ext>
                  </a:extLst>
                </a:hlinkClick>
              </a:rPr>
              <a:t>https://drive.google.com/drive/folders/10m76EE0aEf3Jsehdh-ICXSRTkuFmllB8?usp=share_link</a:t>
            </a:r>
            <a:r>
              <a:rPr b="0" i="0" lang="en-US" sz="18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My Portfolio : (</a:t>
            </a:r>
            <a:r>
              <a:rPr lang="en-US" sz="1800" u="sng">
                <a:solidFill>
                  <a:srgbClr val="0070C0"/>
                </a:solidFill>
                <a:latin typeface="Calibri"/>
                <a:ea typeface="Calibri"/>
                <a:cs typeface="Calibri"/>
                <a:sym typeface="Calibri"/>
              </a:rPr>
              <a:t>http://armanjames.pythonanywhere.com/</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0"/>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13" name="Google Shape;213;p1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14" name="Google Shape;214;p1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15" name="Google Shape;215;p10"/>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16" name="Google Shape;216;p10"/>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17" name="Google Shape;217;p10"/>
          <p:cNvSpPr txBox="1"/>
          <p:nvPr>
            <p:ph type="title"/>
          </p:nvPr>
        </p:nvSpPr>
        <p:spPr>
          <a:xfrm>
            <a:off x="882684" y="853339"/>
            <a:ext cx="3928468"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rgbClr val="CC0000"/>
              </a:buClr>
              <a:buSzPts val="2000"/>
              <a:buFont typeface="Calibri"/>
              <a:buNone/>
            </a:pPr>
            <a:r>
              <a:rPr b="1" lang="en-US" sz="3200">
                <a:solidFill>
                  <a:schemeClr val="dk1"/>
                </a:solidFill>
              </a:rPr>
              <a:t>Correlation Heatmap</a:t>
            </a:r>
            <a:endParaRPr b="1" sz="3200">
              <a:solidFill>
                <a:schemeClr val="dk1"/>
              </a:solidFill>
            </a:endParaRPr>
          </a:p>
        </p:txBody>
      </p:sp>
      <p:sp>
        <p:nvSpPr>
          <p:cNvPr id="218" name="Google Shape;218;p10"/>
          <p:cNvSpPr txBox="1"/>
          <p:nvPr/>
        </p:nvSpPr>
        <p:spPr>
          <a:xfrm>
            <a:off x="1453660" y="1392576"/>
            <a:ext cx="10264727" cy="13952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24F5C"/>
              </a:buClr>
              <a:buSzPts val="2000"/>
              <a:buFont typeface="Noto Sans Symbols"/>
              <a:buChar char="▪"/>
            </a:pPr>
            <a:r>
              <a:rPr lang="en-US" sz="2000">
                <a:solidFill>
                  <a:srgbClr val="124F5C"/>
                </a:solidFill>
                <a:latin typeface="Cambria"/>
                <a:ea typeface="Cambria"/>
                <a:cs typeface="Cambria"/>
                <a:sym typeface="Cambria"/>
              </a:rPr>
              <a:t>There is a strong positive  correlation between the  Reviews and Installs.</a:t>
            </a:r>
            <a:endParaRPr/>
          </a:p>
          <a:p>
            <a:pPr indent="-285750" lvl="0" marL="285750" marR="8255" rtl="0" algn="l">
              <a:lnSpc>
                <a:spcPct val="100000"/>
              </a:lnSpc>
              <a:spcBef>
                <a:spcPts val="420"/>
              </a:spcBef>
              <a:spcAft>
                <a:spcPts val="0"/>
              </a:spcAft>
              <a:buClr>
                <a:srgbClr val="124F5C"/>
              </a:buClr>
              <a:buSzPts val="2000"/>
              <a:buFont typeface="Noto Sans Symbols"/>
              <a:buChar char="▪"/>
            </a:pPr>
            <a:r>
              <a:rPr lang="en-US" sz="2000">
                <a:solidFill>
                  <a:srgbClr val="124F5C"/>
                </a:solidFill>
                <a:latin typeface="Cambria"/>
                <a:ea typeface="Cambria"/>
                <a:cs typeface="Cambria"/>
                <a:sym typeface="Cambria"/>
              </a:rPr>
              <a:t>The Price is slightly negatively correlated with The Rating, Reviews,    and Installs.</a:t>
            </a:r>
            <a:endParaRPr/>
          </a:p>
          <a:p>
            <a:pPr indent="-285750" lvl="0" marL="285750" marR="8255" rtl="0" algn="l">
              <a:lnSpc>
                <a:spcPct val="100000"/>
              </a:lnSpc>
              <a:spcBef>
                <a:spcPts val="420"/>
              </a:spcBef>
              <a:spcAft>
                <a:spcPts val="0"/>
              </a:spcAft>
              <a:buClr>
                <a:srgbClr val="124F5C"/>
              </a:buClr>
              <a:buSzPts val="2000"/>
              <a:buFont typeface="Noto Sans Symbols"/>
              <a:buChar char="▪"/>
            </a:pPr>
            <a:r>
              <a:rPr lang="en-US" sz="2000">
                <a:solidFill>
                  <a:srgbClr val="124F5C"/>
                </a:solidFill>
                <a:latin typeface="Cambria"/>
                <a:ea typeface="Cambria"/>
                <a:cs typeface="Cambria"/>
                <a:sym typeface="Cambria"/>
              </a:rPr>
              <a:t>The Rating is slightly  positively correlated with the  Installs and Reviews.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0"/>
          <p:cNvSpPr/>
          <p:nvPr/>
        </p:nvSpPr>
        <p:spPr>
          <a:xfrm>
            <a:off x="2039815" y="2830096"/>
            <a:ext cx="8848579" cy="375906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25" name="Google Shape;225;p11"/>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26" name="Google Shape;226;p1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27" name="Google Shape;227;p11"/>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28" name="Google Shape;228;p11"/>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29" name="Google Shape;229;p11"/>
          <p:cNvSpPr txBox="1"/>
          <p:nvPr>
            <p:ph type="title"/>
          </p:nvPr>
        </p:nvSpPr>
        <p:spPr>
          <a:xfrm>
            <a:off x="882683" y="853339"/>
            <a:ext cx="8943977"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rgbClr val="CC0000"/>
              </a:buClr>
              <a:buSzPts val="2000"/>
              <a:buFont typeface="Calibri"/>
              <a:buNone/>
            </a:pPr>
            <a:r>
              <a:rPr b="1" lang="en-US" sz="3200">
                <a:solidFill>
                  <a:schemeClr val="dk1"/>
                </a:solidFill>
              </a:rPr>
              <a:t>Pairwise Plot- Ratings, Size, Installs, Reviews, Price </a:t>
            </a:r>
            <a:endParaRPr/>
          </a:p>
        </p:txBody>
      </p:sp>
      <p:pic>
        <p:nvPicPr>
          <p:cNvPr id="230" name="Google Shape;230;p11"/>
          <p:cNvPicPr preferRelativeResize="0"/>
          <p:nvPr/>
        </p:nvPicPr>
        <p:blipFill rotWithShape="1">
          <a:blip r:embed="rId7">
            <a:alphaModFix/>
          </a:blip>
          <a:srcRect b="0" l="0" r="0" t="0"/>
          <a:stretch/>
        </p:blipFill>
        <p:spPr>
          <a:xfrm>
            <a:off x="1765367" y="1482322"/>
            <a:ext cx="9277771" cy="495506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2"/>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36" name="Google Shape;236;p1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37" name="Google Shape;237;p1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38" name="Google Shape;238;p12"/>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39" name="Google Shape;239;p12"/>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40" name="Google Shape;240;p12"/>
          <p:cNvSpPr txBox="1"/>
          <p:nvPr>
            <p:ph type="title"/>
          </p:nvPr>
        </p:nvSpPr>
        <p:spPr>
          <a:xfrm>
            <a:off x="882683" y="804094"/>
            <a:ext cx="6545059" cy="505267"/>
          </a:xfrm>
          <a:prstGeom prst="rect">
            <a:avLst/>
          </a:prstGeom>
          <a:solidFill>
            <a:schemeClr val="lt2"/>
          </a:solidFill>
          <a:ln>
            <a:noFill/>
          </a:ln>
        </p:spPr>
        <p:txBody>
          <a:bodyPr anchorCtr="0" anchor="b" bIns="0" lIns="0" spcFirstLastPara="1" rIns="0" wrap="square" tIns="1270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Percentage of Paid apps v/s Free apps</a:t>
            </a:r>
            <a:endParaRPr i="0" sz="3200" u="none" cap="none" strike="noStrike">
              <a:solidFill>
                <a:schemeClr val="dk1"/>
              </a:solidFill>
              <a:latin typeface="Calibri"/>
              <a:ea typeface="Calibri"/>
              <a:cs typeface="Calibri"/>
              <a:sym typeface="Calibri"/>
            </a:endParaRPr>
          </a:p>
        </p:txBody>
      </p:sp>
      <p:sp>
        <p:nvSpPr>
          <p:cNvPr id="241" name="Google Shape;241;p12"/>
          <p:cNvSpPr txBox="1"/>
          <p:nvPr/>
        </p:nvSpPr>
        <p:spPr>
          <a:xfrm>
            <a:off x="763027" y="1458620"/>
            <a:ext cx="3766770" cy="1323439"/>
          </a:xfrm>
          <a:prstGeom prst="rect">
            <a:avLst/>
          </a:prstGeom>
          <a:noFill/>
          <a:ln>
            <a:noFill/>
          </a:ln>
        </p:spPr>
        <p:txBody>
          <a:bodyPr anchorCtr="0" anchor="t" bIns="45700" lIns="91425" spcFirstLastPara="1" rIns="91425" wrap="square" tIns="45700">
            <a:spAutoFit/>
          </a:bodyPr>
          <a:lstStyle/>
          <a:p>
            <a:pPr indent="0" lvl="0" marL="91440" marR="84455" rtl="0" algn="just">
              <a:lnSpc>
                <a:spcPct val="100000"/>
              </a:lnSpc>
              <a:spcBef>
                <a:spcPts val="0"/>
              </a:spcBef>
              <a:spcAft>
                <a:spcPts val="0"/>
              </a:spcAft>
              <a:buNone/>
            </a:pPr>
            <a:r>
              <a:rPr lang="en-US" sz="2000">
                <a:solidFill>
                  <a:srgbClr val="124F5C"/>
                </a:solidFill>
                <a:latin typeface="Arial"/>
                <a:ea typeface="Arial"/>
                <a:cs typeface="Arial"/>
                <a:sym typeface="Arial"/>
              </a:rPr>
              <a:t>We Observed that </a:t>
            </a:r>
            <a:r>
              <a:rPr b="1" lang="en-US" sz="2000">
                <a:solidFill>
                  <a:srgbClr val="124F5C"/>
                </a:solidFill>
                <a:latin typeface="Arial"/>
                <a:ea typeface="Arial"/>
                <a:cs typeface="Arial"/>
                <a:sym typeface="Arial"/>
              </a:rPr>
              <a:t>92.20% of Apps are  free </a:t>
            </a:r>
            <a:r>
              <a:rPr lang="en-US" sz="2000">
                <a:solidFill>
                  <a:srgbClr val="124F5C"/>
                </a:solidFill>
                <a:latin typeface="Arial"/>
                <a:ea typeface="Arial"/>
                <a:cs typeface="Arial"/>
                <a:sym typeface="Arial"/>
              </a:rPr>
              <a:t>and only </a:t>
            </a:r>
            <a:r>
              <a:rPr b="1" lang="en-US" sz="2000">
                <a:solidFill>
                  <a:srgbClr val="124F5C"/>
                </a:solidFill>
                <a:latin typeface="Arial"/>
                <a:ea typeface="Arial"/>
                <a:cs typeface="Arial"/>
                <a:sym typeface="Arial"/>
              </a:rPr>
              <a:t>7.80% of Apps are paid </a:t>
            </a:r>
            <a:r>
              <a:rPr lang="en-US" sz="2000">
                <a:solidFill>
                  <a:srgbClr val="124F5C"/>
                </a:solidFill>
                <a:latin typeface="Arial"/>
                <a:ea typeface="Arial"/>
                <a:cs typeface="Arial"/>
                <a:sym typeface="Arial"/>
              </a:rPr>
              <a:t>in  Play store.</a:t>
            </a:r>
            <a:endParaRPr sz="2000">
              <a:solidFill>
                <a:schemeClr val="dk1"/>
              </a:solidFill>
              <a:latin typeface="Arial"/>
              <a:ea typeface="Arial"/>
              <a:cs typeface="Arial"/>
              <a:sym typeface="Arial"/>
            </a:endParaRPr>
          </a:p>
        </p:txBody>
      </p:sp>
      <p:pic>
        <p:nvPicPr>
          <p:cNvPr id="242" name="Google Shape;242;p12"/>
          <p:cNvPicPr preferRelativeResize="0"/>
          <p:nvPr/>
        </p:nvPicPr>
        <p:blipFill rotWithShape="1">
          <a:blip r:embed="rId7">
            <a:alphaModFix/>
          </a:blip>
          <a:srcRect b="0" l="0" r="0" t="0"/>
          <a:stretch/>
        </p:blipFill>
        <p:spPr>
          <a:xfrm>
            <a:off x="5124529" y="1683975"/>
            <a:ext cx="6143693" cy="46324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3"/>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48" name="Google Shape;248;p13"/>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49" name="Google Shape;249;p1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50" name="Google Shape;250;p13"/>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51" name="Google Shape;251;p13"/>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52" name="Google Shape;252;p13"/>
          <p:cNvSpPr txBox="1"/>
          <p:nvPr>
            <p:ph type="title"/>
          </p:nvPr>
        </p:nvSpPr>
        <p:spPr>
          <a:xfrm>
            <a:off x="882683" y="853339"/>
            <a:ext cx="2869751"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rPr>
              <a:t>Content Rating</a:t>
            </a:r>
            <a:endParaRPr b="1" sz="3200">
              <a:solidFill>
                <a:schemeClr val="dk1"/>
              </a:solidFill>
            </a:endParaRPr>
          </a:p>
        </p:txBody>
      </p:sp>
      <p:sp>
        <p:nvSpPr>
          <p:cNvPr id="253" name="Google Shape;253;p13"/>
          <p:cNvSpPr txBox="1"/>
          <p:nvPr/>
        </p:nvSpPr>
        <p:spPr>
          <a:xfrm>
            <a:off x="381682" y="1684298"/>
            <a:ext cx="3529136"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rgbClr val="1E4E79"/>
                </a:solidFill>
                <a:latin typeface="Calibri"/>
                <a:ea typeface="Calibri"/>
                <a:cs typeface="Calibri"/>
                <a:sym typeface="Calibri"/>
              </a:rPr>
              <a:t>From the above plot we can see that Everyone category having majority of apps count.</a:t>
            </a:r>
            <a:endParaRPr/>
          </a:p>
          <a:p>
            <a:pPr indent="0" lvl="0" marL="0" marR="0" rtl="0" algn="just">
              <a:spcBef>
                <a:spcPts val="0"/>
              </a:spcBef>
              <a:spcAft>
                <a:spcPts val="0"/>
              </a:spcAft>
              <a:buNone/>
            </a:pPr>
            <a:r>
              <a:t/>
            </a:r>
            <a:endParaRPr sz="1600">
              <a:solidFill>
                <a:srgbClr val="1E4E79"/>
              </a:solidFill>
              <a:latin typeface="Calibri"/>
              <a:ea typeface="Calibri"/>
              <a:cs typeface="Calibri"/>
              <a:sym typeface="Calibri"/>
            </a:endParaRPr>
          </a:p>
          <a:p>
            <a:pPr indent="0" lvl="0" marL="0" marR="0" rtl="0" algn="just">
              <a:spcBef>
                <a:spcPts val="0"/>
              </a:spcBef>
              <a:spcAft>
                <a:spcPts val="0"/>
              </a:spcAft>
              <a:buNone/>
            </a:pPr>
            <a:r>
              <a:rPr b="0" i="0" lang="en-US" sz="1600">
                <a:solidFill>
                  <a:srgbClr val="1E4E79"/>
                </a:solidFill>
                <a:latin typeface="Calibri"/>
                <a:ea typeface="Calibri"/>
                <a:cs typeface="Calibri"/>
                <a:sym typeface="Calibri"/>
              </a:rPr>
              <a:t>A majority of the apps </a:t>
            </a:r>
            <a:r>
              <a:rPr b="1" i="0" lang="en-US" sz="1600">
                <a:solidFill>
                  <a:srgbClr val="1E4E79"/>
                </a:solidFill>
                <a:latin typeface="Calibri"/>
                <a:ea typeface="Calibri"/>
                <a:cs typeface="Calibri"/>
                <a:sym typeface="Calibri"/>
              </a:rPr>
              <a:t>(81.80%) </a:t>
            </a:r>
            <a:r>
              <a:rPr b="0" i="0" lang="en-US" sz="1600">
                <a:solidFill>
                  <a:srgbClr val="1E4E79"/>
                </a:solidFill>
                <a:latin typeface="Calibri"/>
                <a:ea typeface="Calibri"/>
                <a:cs typeface="Calibri"/>
                <a:sym typeface="Calibri"/>
              </a:rPr>
              <a:t>in the play store are can be used by everyone. The remaining apps have various age restrictions to use it.</a:t>
            </a:r>
            <a:endParaRPr/>
          </a:p>
          <a:p>
            <a:pPr indent="0" lvl="0" marL="0" marR="0" rtl="0" algn="just">
              <a:spcBef>
                <a:spcPts val="0"/>
              </a:spcBef>
              <a:spcAft>
                <a:spcPts val="0"/>
              </a:spcAft>
              <a:buNone/>
            </a:pPr>
            <a:r>
              <a:t/>
            </a:r>
            <a:endParaRPr sz="1600">
              <a:solidFill>
                <a:srgbClr val="1E4E79"/>
              </a:solidFill>
              <a:latin typeface="Calibri"/>
              <a:ea typeface="Calibri"/>
              <a:cs typeface="Calibri"/>
              <a:sym typeface="Calibri"/>
            </a:endParaRPr>
          </a:p>
        </p:txBody>
      </p:sp>
      <p:pic>
        <p:nvPicPr>
          <p:cNvPr id="254" name="Google Shape;254;p13"/>
          <p:cNvPicPr preferRelativeResize="0"/>
          <p:nvPr/>
        </p:nvPicPr>
        <p:blipFill rotWithShape="1">
          <a:blip r:embed="rId7">
            <a:alphaModFix/>
          </a:blip>
          <a:srcRect b="0" l="0" r="0" t="0"/>
          <a:stretch/>
        </p:blipFill>
        <p:spPr>
          <a:xfrm>
            <a:off x="4670474" y="1276351"/>
            <a:ext cx="7139843" cy="47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60" name="Google Shape;260;p1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61" name="Google Shape;261;p1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62" name="Google Shape;262;p14"/>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63" name="Google Shape;263;p14"/>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64" name="Google Shape;264;p14"/>
          <p:cNvSpPr txBox="1"/>
          <p:nvPr>
            <p:ph type="title"/>
          </p:nvPr>
        </p:nvSpPr>
        <p:spPr>
          <a:xfrm>
            <a:off x="882683" y="828189"/>
            <a:ext cx="8641145"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Count of Applications in each category</a:t>
            </a:r>
            <a:endParaRPr/>
          </a:p>
        </p:txBody>
      </p:sp>
      <p:sp>
        <p:nvSpPr>
          <p:cNvPr id="265" name="Google Shape;265;p14"/>
          <p:cNvSpPr txBox="1"/>
          <p:nvPr/>
        </p:nvSpPr>
        <p:spPr>
          <a:xfrm flipH="1">
            <a:off x="140676" y="1547446"/>
            <a:ext cx="3530991" cy="1243289"/>
          </a:xfrm>
          <a:prstGeom prst="rect">
            <a:avLst/>
          </a:prstGeom>
          <a:noFill/>
          <a:ln>
            <a:noFill/>
          </a:ln>
        </p:spPr>
        <p:txBody>
          <a:bodyPr anchorCtr="0" anchor="t" bIns="0" lIns="0" spcFirstLastPara="1" rIns="0" wrap="square" tIns="12050">
            <a:spAutoFit/>
          </a:bodyPr>
          <a:lstStyle/>
          <a:p>
            <a:pPr indent="0" lvl="0" marL="0" marR="0" rtl="0" algn="just">
              <a:lnSpc>
                <a:spcPct val="100000"/>
              </a:lnSpc>
              <a:spcBef>
                <a:spcPts val="0"/>
              </a:spcBef>
              <a:spcAft>
                <a:spcPts val="0"/>
              </a:spcAft>
              <a:buNone/>
            </a:pPr>
            <a:r>
              <a:rPr b="1" lang="en-US" sz="1600">
                <a:solidFill>
                  <a:srgbClr val="124F5C"/>
                </a:solidFill>
                <a:latin typeface="Verdana"/>
                <a:ea typeface="Verdana"/>
                <a:cs typeface="Verdana"/>
                <a:sym typeface="Verdana"/>
              </a:rPr>
              <a:t>Family and Game </a:t>
            </a:r>
            <a:r>
              <a:rPr lang="en-US" sz="1600">
                <a:solidFill>
                  <a:srgbClr val="124F5C"/>
                </a:solidFill>
                <a:latin typeface="Verdana"/>
                <a:ea typeface="Verdana"/>
                <a:cs typeface="Verdana"/>
                <a:sym typeface="Verdana"/>
              </a:rPr>
              <a:t>apps have the</a:t>
            </a:r>
            <a:endParaRPr sz="1600">
              <a:solidFill>
                <a:schemeClr val="dk1"/>
              </a:solidFill>
              <a:latin typeface="Verdana"/>
              <a:ea typeface="Verdana"/>
              <a:cs typeface="Verdana"/>
              <a:sym typeface="Verdana"/>
            </a:endParaRPr>
          </a:p>
          <a:p>
            <a:pPr indent="0" lvl="0" marL="0" marR="0" rtl="0" algn="just">
              <a:lnSpc>
                <a:spcPct val="100000"/>
              </a:lnSpc>
              <a:spcBef>
                <a:spcPts val="5"/>
              </a:spcBef>
              <a:spcAft>
                <a:spcPts val="0"/>
              </a:spcAft>
              <a:buNone/>
            </a:pPr>
            <a:r>
              <a:rPr lang="en-US" sz="1600">
                <a:solidFill>
                  <a:srgbClr val="124F5C"/>
                </a:solidFill>
                <a:latin typeface="Verdana"/>
                <a:ea typeface="Verdana"/>
                <a:cs typeface="Verdana"/>
                <a:sym typeface="Verdana"/>
              </a:rPr>
              <a:t>highest	market prevalence. Surprising </a:t>
            </a:r>
            <a:r>
              <a:rPr b="1" lang="en-US" sz="1600">
                <a:solidFill>
                  <a:srgbClr val="124F5C"/>
                </a:solidFill>
                <a:latin typeface="Verdana"/>
                <a:ea typeface="Verdana"/>
                <a:cs typeface="Verdana"/>
                <a:sym typeface="Verdana"/>
              </a:rPr>
              <a:t>Tools, Business and Medical</a:t>
            </a:r>
            <a:r>
              <a:rPr lang="en-US" sz="1600">
                <a:solidFill>
                  <a:srgbClr val="124F5C"/>
                </a:solidFill>
                <a:latin typeface="Verdana"/>
                <a:ea typeface="Verdana"/>
                <a:cs typeface="Verdana"/>
                <a:sym typeface="Verdana"/>
              </a:rPr>
              <a:t> apps are also at the Top Count of applications.</a:t>
            </a:r>
            <a:endParaRPr sz="1600">
              <a:solidFill>
                <a:schemeClr val="dk1"/>
              </a:solidFill>
              <a:latin typeface="Verdana"/>
              <a:ea typeface="Verdana"/>
              <a:cs typeface="Verdana"/>
              <a:sym typeface="Verdana"/>
            </a:endParaRPr>
          </a:p>
        </p:txBody>
      </p:sp>
      <p:pic>
        <p:nvPicPr>
          <p:cNvPr id="266" name="Google Shape;266;p14"/>
          <p:cNvPicPr preferRelativeResize="0"/>
          <p:nvPr/>
        </p:nvPicPr>
        <p:blipFill rotWithShape="1">
          <a:blip r:embed="rId7">
            <a:alphaModFix/>
          </a:blip>
          <a:srcRect b="0" l="0" r="0" t="0"/>
          <a:stretch/>
        </p:blipFill>
        <p:spPr>
          <a:xfrm>
            <a:off x="3812343" y="1545193"/>
            <a:ext cx="8032652" cy="44846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1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72" name="Google Shape;272;p15"/>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73" name="Google Shape;273;p1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74" name="Google Shape;274;p15"/>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75" name="Google Shape;275;p15"/>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76" name="Google Shape;276;p15"/>
          <p:cNvSpPr txBox="1"/>
          <p:nvPr>
            <p:ph type="title"/>
          </p:nvPr>
        </p:nvSpPr>
        <p:spPr>
          <a:xfrm>
            <a:off x="882683" y="828189"/>
            <a:ext cx="8641145"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 Category App's have most number of installs</a:t>
            </a:r>
            <a:endParaRPr/>
          </a:p>
        </p:txBody>
      </p:sp>
      <p:sp>
        <p:nvSpPr>
          <p:cNvPr id="277" name="Google Shape;277;p15"/>
          <p:cNvSpPr txBox="1"/>
          <p:nvPr/>
        </p:nvSpPr>
        <p:spPr>
          <a:xfrm>
            <a:off x="718161" y="1340510"/>
            <a:ext cx="1075567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The Game, Communication and Tools categories has the highest number of installs compared to other categories of apps</a:t>
            </a:r>
            <a:endParaRPr/>
          </a:p>
        </p:txBody>
      </p:sp>
      <p:pic>
        <p:nvPicPr>
          <p:cNvPr id="278" name="Google Shape;278;p15"/>
          <p:cNvPicPr preferRelativeResize="0"/>
          <p:nvPr/>
        </p:nvPicPr>
        <p:blipFill rotWithShape="1">
          <a:blip r:embed="rId7">
            <a:alphaModFix/>
          </a:blip>
          <a:srcRect b="0" l="0" r="0" t="0"/>
          <a:stretch/>
        </p:blipFill>
        <p:spPr>
          <a:xfrm>
            <a:off x="718161" y="1677087"/>
            <a:ext cx="9949839" cy="49120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6"/>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84" name="Google Shape;284;p16"/>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85" name="Google Shape;285;p16"/>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86" name="Google Shape;286;p16"/>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287" name="Google Shape;287;p16"/>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288" name="Google Shape;288;p16"/>
          <p:cNvSpPr txBox="1"/>
          <p:nvPr>
            <p:ph type="title"/>
          </p:nvPr>
        </p:nvSpPr>
        <p:spPr>
          <a:xfrm>
            <a:off x="882683" y="828189"/>
            <a:ext cx="8641145"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Average rating of the apps</a:t>
            </a:r>
            <a:endParaRPr/>
          </a:p>
        </p:txBody>
      </p:sp>
      <p:pic>
        <p:nvPicPr>
          <p:cNvPr id="289" name="Google Shape;289;p16"/>
          <p:cNvPicPr preferRelativeResize="0"/>
          <p:nvPr/>
        </p:nvPicPr>
        <p:blipFill rotWithShape="1">
          <a:blip r:embed="rId7">
            <a:alphaModFix/>
          </a:blip>
          <a:srcRect b="0" l="0" r="0" t="0"/>
          <a:stretch/>
        </p:blipFill>
        <p:spPr>
          <a:xfrm>
            <a:off x="154745" y="1392576"/>
            <a:ext cx="11816861" cy="5072335"/>
          </a:xfrm>
          <a:prstGeom prst="rect">
            <a:avLst/>
          </a:prstGeom>
          <a:noFill/>
          <a:ln>
            <a:noFill/>
          </a:ln>
        </p:spPr>
      </p:pic>
      <p:pic>
        <p:nvPicPr>
          <p:cNvPr id="290" name="Google Shape;290;p16"/>
          <p:cNvPicPr preferRelativeResize="0"/>
          <p:nvPr/>
        </p:nvPicPr>
        <p:blipFill rotWithShape="1">
          <a:blip r:embed="rId8">
            <a:alphaModFix/>
          </a:blip>
          <a:srcRect b="0" l="0" r="0" t="0"/>
          <a:stretch/>
        </p:blipFill>
        <p:spPr>
          <a:xfrm>
            <a:off x="7033538" y="2040220"/>
            <a:ext cx="4488208" cy="3080824"/>
          </a:xfrm>
          <a:prstGeom prst="rect">
            <a:avLst/>
          </a:prstGeom>
          <a:noFill/>
          <a:ln>
            <a:noFill/>
          </a:ln>
          <a:effectLst>
            <a:outerShdw blurRad="292100" rotWithShape="0" algn="tl" dir="2700000" dist="139700">
              <a:srgbClr val="333333">
                <a:alpha val="64705"/>
              </a:srgbClr>
            </a:outerShdw>
          </a:effectLst>
        </p:spPr>
      </p:pic>
      <p:sp>
        <p:nvSpPr>
          <p:cNvPr id="291" name="Google Shape;291;p16"/>
          <p:cNvSpPr txBox="1"/>
          <p:nvPr/>
        </p:nvSpPr>
        <p:spPr>
          <a:xfrm>
            <a:off x="2361579" y="1889804"/>
            <a:ext cx="3734421" cy="2598147"/>
          </a:xfrm>
          <a:prstGeom prst="rect">
            <a:avLst/>
          </a:prstGeom>
          <a:noFill/>
          <a:ln>
            <a:noFill/>
          </a:ln>
        </p:spPr>
        <p:txBody>
          <a:bodyPr anchorCtr="0" anchor="t" bIns="0" lIns="0" spcFirstLastPara="1" rIns="0" wrap="square" tIns="12700">
            <a:spAutoFit/>
          </a:bodyPr>
          <a:lstStyle/>
          <a:p>
            <a:pPr indent="-457200" lvl="0" marL="469265" marR="9525" rtl="0" algn="l">
              <a:lnSpc>
                <a:spcPct val="100000"/>
              </a:lnSpc>
              <a:spcBef>
                <a:spcPts val="0"/>
              </a:spcBef>
              <a:spcAft>
                <a:spcPts val="0"/>
              </a:spcAft>
              <a:buClr>
                <a:schemeClr val="dk1"/>
              </a:buClr>
              <a:buSzPts val="1400"/>
              <a:buFont typeface="Arial"/>
              <a:buChar char="❏"/>
            </a:pPr>
            <a:r>
              <a:rPr lang="en-US" sz="1400">
                <a:solidFill>
                  <a:schemeClr val="dk1"/>
                </a:solidFill>
                <a:latin typeface="Verdana"/>
                <a:ea typeface="Verdana"/>
                <a:cs typeface="Verdana"/>
                <a:sym typeface="Verdana"/>
              </a:rPr>
              <a:t>The	average	user	rating	is  divided into 4 categories:</a:t>
            </a:r>
            <a:endParaRPr sz="1400">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Verdana"/>
                <a:ea typeface="Verdana"/>
                <a:cs typeface="Verdana"/>
                <a:sym typeface="Verdana"/>
              </a:rPr>
              <a:t>Rating: 4-5 </a:t>
            </a:r>
            <a:r>
              <a:rPr b="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Verdana"/>
                <a:ea typeface="Verdana"/>
                <a:cs typeface="Verdana"/>
                <a:sym typeface="Verdana"/>
              </a:rPr>
              <a:t>Top Rated</a:t>
            </a:r>
            <a:endParaRPr b="0" i="0" sz="14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Verdana"/>
                <a:ea typeface="Verdana"/>
                <a:cs typeface="Verdana"/>
                <a:sym typeface="Verdana"/>
              </a:rPr>
              <a:t>Rating: 3-4 </a:t>
            </a:r>
            <a:r>
              <a:rPr b="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Verdana"/>
                <a:ea typeface="Verdana"/>
                <a:cs typeface="Verdana"/>
                <a:sym typeface="Verdana"/>
              </a:rPr>
              <a:t>Above Average</a:t>
            </a:r>
            <a:endParaRPr b="0" i="0" sz="14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Verdana"/>
                <a:ea typeface="Verdana"/>
                <a:cs typeface="Verdana"/>
                <a:sym typeface="Verdana"/>
              </a:rPr>
              <a:t>Rating: 2-3 </a:t>
            </a:r>
            <a:r>
              <a:rPr b="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Verdana"/>
                <a:ea typeface="Verdana"/>
                <a:cs typeface="Verdana"/>
                <a:sym typeface="Verdana"/>
              </a:rPr>
              <a:t>Average</a:t>
            </a:r>
            <a:endParaRPr b="0" i="0" sz="14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Verdana"/>
                <a:ea typeface="Verdana"/>
                <a:cs typeface="Verdana"/>
                <a:sym typeface="Verdana"/>
              </a:rPr>
              <a:t>Rating: 1-2 </a:t>
            </a:r>
            <a:r>
              <a:rPr b="0"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Verdana"/>
                <a:ea typeface="Verdana"/>
                <a:cs typeface="Verdana"/>
                <a:sym typeface="Verdana"/>
              </a:rPr>
              <a:t>Below Average</a:t>
            </a:r>
            <a:endParaRPr b="0" i="0" sz="1400" u="none" cap="none" strike="noStrike">
              <a:solidFill>
                <a:schemeClr val="dk1"/>
              </a:solidFill>
              <a:latin typeface="Verdana"/>
              <a:ea typeface="Verdana"/>
              <a:cs typeface="Verdana"/>
              <a:sym typeface="Verdana"/>
            </a:endParaRPr>
          </a:p>
          <a:p>
            <a:pPr indent="-457200" lvl="0" marL="469265" marR="5080" rtl="0" algn="just">
              <a:lnSpc>
                <a:spcPct val="100000"/>
              </a:lnSpc>
              <a:spcBef>
                <a:spcPts val="0"/>
              </a:spcBef>
              <a:spcAft>
                <a:spcPts val="0"/>
              </a:spcAft>
              <a:buClr>
                <a:schemeClr val="dk1"/>
              </a:buClr>
              <a:buSzPts val="1400"/>
              <a:buFont typeface="Arial"/>
              <a:buChar char="❏"/>
            </a:pPr>
            <a:r>
              <a:rPr lang="en-US" sz="1400">
                <a:solidFill>
                  <a:schemeClr val="dk1"/>
                </a:solidFill>
                <a:latin typeface="Verdana"/>
                <a:ea typeface="Verdana"/>
                <a:cs typeface="Verdana"/>
                <a:sym typeface="Verdana"/>
              </a:rPr>
              <a:t>The majority of the apps in  the Play Store (~80%) are top  rated.</a:t>
            </a:r>
            <a:endParaRPr sz="1400">
              <a:solidFill>
                <a:schemeClr val="dk1"/>
              </a:solidFill>
              <a:latin typeface="Verdana"/>
              <a:ea typeface="Verdana"/>
              <a:cs typeface="Verdana"/>
              <a:sym typeface="Verdana"/>
            </a:endParaRPr>
          </a:p>
          <a:p>
            <a:pPr indent="-457200" lvl="0" marL="469265" marR="5080" rtl="0" algn="just">
              <a:lnSpc>
                <a:spcPct val="100000"/>
              </a:lnSpc>
              <a:spcBef>
                <a:spcPts val="0"/>
              </a:spcBef>
              <a:spcAft>
                <a:spcPts val="0"/>
              </a:spcAft>
              <a:buClr>
                <a:schemeClr val="dk1"/>
              </a:buClr>
              <a:buSzPts val="1400"/>
              <a:buFont typeface="Arial"/>
              <a:buChar char="❏"/>
            </a:pPr>
            <a:r>
              <a:rPr lang="en-US" sz="1400">
                <a:solidFill>
                  <a:schemeClr val="dk1"/>
                </a:solidFill>
                <a:latin typeface="Verdana"/>
                <a:ea typeface="Verdana"/>
                <a:cs typeface="Verdana"/>
                <a:sym typeface="Verdana"/>
              </a:rPr>
              <a:t>This implies that the majority  of the users are happy with  the services received via the  respective app.</a:t>
            </a:r>
            <a:endParaRPr sz="1400">
              <a:solidFill>
                <a:schemeClr val="dk1"/>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97" name="Google Shape;297;p17"/>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98" name="Google Shape;298;p1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299" name="Google Shape;299;p17"/>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00" name="Google Shape;300;p17"/>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01" name="Google Shape;301;p17"/>
          <p:cNvSpPr txBox="1"/>
          <p:nvPr>
            <p:ph type="title"/>
          </p:nvPr>
        </p:nvSpPr>
        <p:spPr>
          <a:xfrm>
            <a:off x="882683" y="741499"/>
            <a:ext cx="7149969"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Top 10 installed apps in any category</a:t>
            </a:r>
            <a:endParaRPr/>
          </a:p>
        </p:txBody>
      </p:sp>
      <p:pic>
        <p:nvPicPr>
          <p:cNvPr id="302" name="Google Shape;302;p17"/>
          <p:cNvPicPr preferRelativeResize="0"/>
          <p:nvPr/>
        </p:nvPicPr>
        <p:blipFill rotWithShape="1">
          <a:blip r:embed="rId7">
            <a:alphaModFix/>
          </a:blip>
          <a:srcRect b="0" l="0" r="0" t="0"/>
          <a:stretch/>
        </p:blipFill>
        <p:spPr>
          <a:xfrm>
            <a:off x="3488788" y="1379675"/>
            <a:ext cx="8291585" cy="5478326"/>
          </a:xfrm>
          <a:prstGeom prst="rect">
            <a:avLst/>
          </a:prstGeom>
          <a:noFill/>
          <a:ln>
            <a:noFill/>
          </a:ln>
        </p:spPr>
      </p:pic>
      <p:sp>
        <p:nvSpPr>
          <p:cNvPr id="303" name="Google Shape;303;p17"/>
          <p:cNvSpPr txBox="1"/>
          <p:nvPr/>
        </p:nvSpPr>
        <p:spPr>
          <a:xfrm>
            <a:off x="253218" y="1650770"/>
            <a:ext cx="3010487" cy="1446550"/>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None/>
            </a:pPr>
            <a:r>
              <a:rPr lang="en-US" sz="1800">
                <a:solidFill>
                  <a:srgbClr val="124F5C"/>
                </a:solidFill>
                <a:latin typeface="Verdana"/>
                <a:ea typeface="Verdana"/>
                <a:cs typeface="Verdana"/>
                <a:sym typeface="Verdana"/>
              </a:rPr>
              <a:t>This graph </a:t>
            </a:r>
            <a:r>
              <a:rPr lang="en-US" sz="1400">
                <a:solidFill>
                  <a:srgbClr val="124F5C"/>
                </a:solidFill>
                <a:latin typeface="Verdana"/>
                <a:ea typeface="Verdana"/>
                <a:cs typeface="Verdana"/>
                <a:sym typeface="Verdana"/>
              </a:rPr>
              <a:t>shows the top installed  apps in the </a:t>
            </a:r>
            <a:r>
              <a:rPr b="1" lang="en-US" sz="1400">
                <a:solidFill>
                  <a:srgbClr val="124F5C"/>
                </a:solidFill>
                <a:latin typeface="Verdana"/>
                <a:ea typeface="Verdana"/>
                <a:cs typeface="Verdana"/>
                <a:sym typeface="Verdana"/>
              </a:rPr>
              <a:t>‘Games’  </a:t>
            </a:r>
            <a:r>
              <a:rPr lang="en-US" sz="1400">
                <a:solidFill>
                  <a:srgbClr val="124F5C"/>
                </a:solidFill>
                <a:latin typeface="Verdana"/>
                <a:ea typeface="Verdana"/>
                <a:cs typeface="Verdana"/>
                <a:sym typeface="Verdana"/>
              </a:rPr>
              <a:t>category. Further looking  into the play store reveals  that these apps are light,  casual, single player  games.</a:t>
            </a:r>
            <a:endParaRPr sz="1400">
              <a:solidFill>
                <a:schemeClr val="dk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8"/>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09" name="Google Shape;309;p1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10" name="Google Shape;310;p1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11" name="Google Shape;311;p18"/>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12" name="Google Shape;312;p18"/>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13" name="Google Shape;313;p18"/>
          <p:cNvSpPr txBox="1"/>
          <p:nvPr>
            <p:ph type="title"/>
          </p:nvPr>
        </p:nvSpPr>
        <p:spPr>
          <a:xfrm>
            <a:off x="882683" y="741499"/>
            <a:ext cx="7149969"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Top Free Apps</a:t>
            </a:r>
            <a:endParaRPr/>
          </a:p>
        </p:txBody>
      </p:sp>
      <p:sp>
        <p:nvSpPr>
          <p:cNvPr id="314" name="Google Shape;314;p18"/>
          <p:cNvSpPr txBox="1"/>
          <p:nvPr/>
        </p:nvSpPr>
        <p:spPr>
          <a:xfrm>
            <a:off x="447821" y="1169729"/>
            <a:ext cx="11296357" cy="563167"/>
          </a:xfrm>
          <a:prstGeom prst="rect">
            <a:avLst/>
          </a:prstGeom>
          <a:noFill/>
          <a:ln>
            <a:noFill/>
          </a:ln>
        </p:spPr>
        <p:txBody>
          <a:bodyPr anchorCtr="0" anchor="t" bIns="45700" lIns="91425" spcFirstLastPara="1" rIns="91425" wrap="square" tIns="45700">
            <a:spAutoFit/>
          </a:bodyPr>
          <a:lstStyle/>
          <a:p>
            <a:pPr indent="-457200" lvl="0" marL="469265" marR="9525" rtl="0" algn="just">
              <a:lnSpc>
                <a:spcPct val="114999"/>
              </a:lnSpc>
              <a:spcBef>
                <a:spcPts val="0"/>
              </a:spcBef>
              <a:spcAft>
                <a:spcPts val="0"/>
              </a:spcAft>
              <a:buClr>
                <a:srgbClr val="124F5B"/>
              </a:buClr>
              <a:buSzPts val="1400"/>
              <a:buFont typeface="Arial"/>
              <a:buChar char="❏"/>
            </a:pPr>
            <a:r>
              <a:rPr lang="en-US" sz="1400">
                <a:solidFill>
                  <a:srgbClr val="124F5B"/>
                </a:solidFill>
                <a:latin typeface="Verdana"/>
                <a:ea typeface="Verdana"/>
                <a:cs typeface="Verdana"/>
                <a:sym typeface="Verdana"/>
              </a:rPr>
              <a:t>There are a total of </a:t>
            </a:r>
            <a:r>
              <a:rPr b="1" lang="en-US" sz="1400">
                <a:solidFill>
                  <a:srgbClr val="124F5B"/>
                </a:solidFill>
                <a:latin typeface="Verdana"/>
                <a:ea typeface="Verdana"/>
                <a:cs typeface="Verdana"/>
                <a:sym typeface="Verdana"/>
              </a:rPr>
              <a:t>20 </a:t>
            </a:r>
            <a:r>
              <a:rPr lang="en-US" sz="1400">
                <a:solidFill>
                  <a:srgbClr val="124F5B"/>
                </a:solidFill>
                <a:latin typeface="Verdana"/>
                <a:ea typeface="Verdana"/>
                <a:cs typeface="Verdana"/>
                <a:sym typeface="Verdana"/>
              </a:rPr>
              <a:t>free apps  with over </a:t>
            </a:r>
            <a:r>
              <a:rPr b="1" lang="en-US" sz="1400">
                <a:solidFill>
                  <a:srgbClr val="124F5B"/>
                </a:solidFill>
                <a:latin typeface="Verdana"/>
                <a:ea typeface="Verdana"/>
                <a:cs typeface="Verdana"/>
                <a:sym typeface="Verdana"/>
              </a:rPr>
              <a:t>one billion </a:t>
            </a:r>
            <a:r>
              <a:rPr lang="en-US" sz="1400">
                <a:solidFill>
                  <a:srgbClr val="124F5B"/>
                </a:solidFill>
                <a:latin typeface="Verdana"/>
                <a:ea typeface="Verdana"/>
                <a:cs typeface="Verdana"/>
                <a:sym typeface="Verdana"/>
              </a:rPr>
              <a:t>installs.</a:t>
            </a:r>
            <a:endParaRPr sz="1400">
              <a:solidFill>
                <a:schemeClr val="dk1"/>
              </a:solidFill>
              <a:latin typeface="Verdana"/>
              <a:ea typeface="Verdana"/>
              <a:cs typeface="Verdana"/>
              <a:sym typeface="Verdana"/>
            </a:endParaRPr>
          </a:p>
          <a:p>
            <a:pPr indent="-457200" lvl="0" marL="469265" marR="5080" rtl="0" algn="just">
              <a:lnSpc>
                <a:spcPct val="114999"/>
              </a:lnSpc>
              <a:spcBef>
                <a:spcPts val="0"/>
              </a:spcBef>
              <a:spcAft>
                <a:spcPts val="0"/>
              </a:spcAft>
              <a:buClr>
                <a:srgbClr val="124F5B"/>
              </a:buClr>
              <a:buSzPts val="1400"/>
              <a:buFont typeface="Arial"/>
              <a:buChar char="❏"/>
            </a:pPr>
            <a:r>
              <a:rPr lang="en-US" sz="1400">
                <a:solidFill>
                  <a:srgbClr val="124F5B"/>
                </a:solidFill>
                <a:latin typeface="Verdana"/>
                <a:ea typeface="Verdana"/>
                <a:cs typeface="Verdana"/>
                <a:sym typeface="Verdana"/>
              </a:rPr>
              <a:t>The top categories in which these  apps fall are </a:t>
            </a:r>
            <a:r>
              <a:rPr b="1" lang="en-US" sz="1400">
                <a:solidFill>
                  <a:srgbClr val="124F5B"/>
                </a:solidFill>
                <a:latin typeface="Verdana"/>
                <a:ea typeface="Verdana"/>
                <a:cs typeface="Verdana"/>
                <a:sym typeface="Verdana"/>
              </a:rPr>
              <a:t>Communication</a:t>
            </a:r>
            <a:r>
              <a:rPr lang="en-US" sz="1400">
                <a:solidFill>
                  <a:srgbClr val="124F5B"/>
                </a:solidFill>
                <a:latin typeface="Verdana"/>
                <a:ea typeface="Verdana"/>
                <a:cs typeface="Verdana"/>
                <a:sym typeface="Verdana"/>
              </a:rPr>
              <a:t>(6),  </a:t>
            </a:r>
            <a:r>
              <a:rPr b="1" lang="en-US" sz="1400">
                <a:solidFill>
                  <a:srgbClr val="124F5B"/>
                </a:solidFill>
                <a:latin typeface="Verdana"/>
                <a:ea typeface="Verdana"/>
                <a:cs typeface="Verdana"/>
                <a:sym typeface="Verdana"/>
              </a:rPr>
              <a:t>Social</a:t>
            </a:r>
            <a:r>
              <a:rPr lang="en-US" sz="1400">
                <a:solidFill>
                  <a:srgbClr val="124F5B"/>
                </a:solidFill>
                <a:latin typeface="Verdana"/>
                <a:ea typeface="Verdana"/>
                <a:cs typeface="Verdana"/>
                <a:sym typeface="Verdana"/>
              </a:rPr>
              <a:t>(3), </a:t>
            </a:r>
            <a:r>
              <a:rPr b="1" lang="en-US" sz="1400">
                <a:solidFill>
                  <a:srgbClr val="124F5B"/>
                </a:solidFill>
                <a:latin typeface="Verdana"/>
                <a:ea typeface="Verdana"/>
                <a:cs typeface="Verdana"/>
                <a:sym typeface="Verdana"/>
              </a:rPr>
              <a:t>Video Players</a:t>
            </a:r>
            <a:r>
              <a:rPr lang="en-US" sz="1400">
                <a:solidFill>
                  <a:srgbClr val="124F5B"/>
                </a:solidFill>
                <a:latin typeface="Verdana"/>
                <a:ea typeface="Verdana"/>
                <a:cs typeface="Verdana"/>
                <a:sym typeface="Verdana"/>
              </a:rPr>
              <a:t>(2), </a:t>
            </a:r>
            <a:r>
              <a:rPr b="1" lang="en-US" sz="1400">
                <a:solidFill>
                  <a:srgbClr val="124F5B"/>
                </a:solidFill>
                <a:latin typeface="Verdana"/>
                <a:ea typeface="Verdana"/>
                <a:cs typeface="Verdana"/>
                <a:sym typeface="Verdana"/>
              </a:rPr>
              <a:t>Travel  and Local</a:t>
            </a:r>
            <a:r>
              <a:rPr lang="en-US" sz="1400">
                <a:solidFill>
                  <a:srgbClr val="124F5B"/>
                </a:solidFill>
                <a:latin typeface="Verdana"/>
                <a:ea typeface="Verdana"/>
                <a:cs typeface="Verdana"/>
                <a:sym typeface="Verdana"/>
              </a:rPr>
              <a:t>(2).</a:t>
            </a:r>
            <a:endParaRPr sz="1400">
              <a:solidFill>
                <a:schemeClr val="dk1"/>
              </a:solidFill>
              <a:latin typeface="Verdana"/>
              <a:ea typeface="Verdana"/>
              <a:cs typeface="Verdana"/>
              <a:sym typeface="Verdana"/>
            </a:endParaRPr>
          </a:p>
        </p:txBody>
      </p:sp>
      <p:pic>
        <p:nvPicPr>
          <p:cNvPr id="315" name="Google Shape;315;p18"/>
          <p:cNvPicPr preferRelativeResize="0"/>
          <p:nvPr/>
        </p:nvPicPr>
        <p:blipFill rotWithShape="1">
          <a:blip r:embed="rId7">
            <a:alphaModFix/>
          </a:blip>
          <a:srcRect b="0" l="0" r="0" t="0"/>
          <a:stretch/>
        </p:blipFill>
        <p:spPr>
          <a:xfrm>
            <a:off x="447821" y="1901623"/>
            <a:ext cx="11296357" cy="468753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9"/>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21" name="Google Shape;321;p19"/>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22" name="Google Shape;322;p19"/>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23" name="Google Shape;323;p19"/>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24" name="Google Shape;324;p19"/>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25" name="Google Shape;325;p19"/>
          <p:cNvSpPr txBox="1"/>
          <p:nvPr>
            <p:ph type="title"/>
          </p:nvPr>
        </p:nvSpPr>
        <p:spPr>
          <a:xfrm>
            <a:off x="882683" y="741499"/>
            <a:ext cx="7149969"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rPr>
              <a:t>Top Paid Apps Based on Revenue Generated</a:t>
            </a:r>
            <a:endParaRPr b="1" i="0" sz="3200" u="none" cap="none" strike="noStrike">
              <a:solidFill>
                <a:schemeClr val="dk1"/>
              </a:solidFill>
              <a:latin typeface="Calibri"/>
              <a:ea typeface="Calibri"/>
              <a:cs typeface="Calibri"/>
              <a:sym typeface="Calibri"/>
            </a:endParaRPr>
          </a:p>
        </p:txBody>
      </p:sp>
      <p:sp>
        <p:nvSpPr>
          <p:cNvPr id="326" name="Google Shape;326;p19"/>
          <p:cNvSpPr txBox="1"/>
          <p:nvPr/>
        </p:nvSpPr>
        <p:spPr>
          <a:xfrm>
            <a:off x="-146878" y="1448952"/>
            <a:ext cx="3493970" cy="4370684"/>
          </a:xfrm>
          <a:prstGeom prst="rect">
            <a:avLst/>
          </a:prstGeom>
          <a:noFill/>
          <a:ln>
            <a:noFill/>
          </a:ln>
        </p:spPr>
        <p:txBody>
          <a:bodyPr anchorCtr="0" anchor="t" bIns="45700" lIns="91425" spcFirstLastPara="1" rIns="91425" wrap="square" tIns="45700">
            <a:spAutoFit/>
          </a:bodyPr>
          <a:lstStyle/>
          <a:p>
            <a:pPr indent="-285750" lvl="0" marL="468313" marR="25400" rtl="0" algn="just">
              <a:lnSpc>
                <a:spcPct val="114999"/>
              </a:lnSpc>
              <a:spcBef>
                <a:spcPts val="0"/>
              </a:spcBef>
              <a:spcAft>
                <a:spcPts val="0"/>
              </a:spcAft>
              <a:buClr>
                <a:srgbClr val="1E4E79"/>
              </a:buClr>
              <a:buSzPts val="1600"/>
              <a:buFont typeface="Noto Sans Symbols"/>
              <a:buChar char="✔"/>
            </a:pPr>
            <a:r>
              <a:rPr lang="en-US" sz="1600">
                <a:solidFill>
                  <a:schemeClr val="dk1"/>
                </a:solidFill>
                <a:latin typeface="Cambria"/>
                <a:ea typeface="Cambria"/>
                <a:cs typeface="Cambria"/>
                <a:sym typeface="Cambria"/>
              </a:rPr>
              <a:t>Revenue generated is  given by the formula:</a:t>
            </a:r>
            <a:endParaRPr/>
          </a:p>
          <a:p>
            <a:pPr indent="-285750" lvl="2" marL="468313" marR="0" rtl="0" algn="just">
              <a:spcBef>
                <a:spcPts val="320"/>
              </a:spcBef>
              <a:spcAft>
                <a:spcPts val="0"/>
              </a:spcAft>
              <a:buClr>
                <a:srgbClr val="1E4E79"/>
              </a:buClr>
              <a:buSzPts val="1600"/>
              <a:buFont typeface="Noto Sans Symbols"/>
              <a:buChar char="✔"/>
            </a:pPr>
            <a:r>
              <a:rPr b="1" i="0" lang="en-US" sz="1600" u="none" cap="none" strike="noStrike">
                <a:solidFill>
                  <a:schemeClr val="dk1"/>
                </a:solidFill>
                <a:latin typeface="Cambria"/>
                <a:ea typeface="Cambria"/>
                <a:cs typeface="Cambria"/>
                <a:sym typeface="Cambria"/>
              </a:rPr>
              <a:t>Revenue  =    Installs *   Price</a:t>
            </a:r>
            <a:endParaRPr/>
          </a:p>
          <a:p>
            <a:pPr indent="-285750" lvl="0" marL="468313" marR="5080" rtl="0" algn="just">
              <a:lnSpc>
                <a:spcPct val="114999"/>
              </a:lnSpc>
              <a:spcBef>
                <a:spcPts val="0"/>
              </a:spcBef>
              <a:spcAft>
                <a:spcPts val="0"/>
              </a:spcAft>
              <a:buClr>
                <a:srgbClr val="1E4E79"/>
              </a:buClr>
              <a:buSzPts val="1600"/>
              <a:buFont typeface="Noto Sans Symbols"/>
              <a:buChar char="✔"/>
            </a:pPr>
            <a:r>
              <a:rPr lang="en-US" sz="1600">
                <a:solidFill>
                  <a:schemeClr val="dk1"/>
                </a:solidFill>
                <a:latin typeface="Cambria"/>
                <a:ea typeface="Cambria"/>
                <a:cs typeface="Cambria"/>
                <a:sym typeface="Cambria"/>
              </a:rPr>
              <a:t>Note that in this case,  revenue refers to the  money earned only from  paid app installs.</a:t>
            </a:r>
            <a:endParaRPr/>
          </a:p>
          <a:p>
            <a:pPr indent="-285750" lvl="0" marL="468313" marR="20320" rtl="0" algn="just">
              <a:lnSpc>
                <a:spcPct val="114999"/>
              </a:lnSpc>
              <a:spcBef>
                <a:spcPts val="0"/>
              </a:spcBef>
              <a:spcAft>
                <a:spcPts val="0"/>
              </a:spcAft>
              <a:buClr>
                <a:srgbClr val="1E4E79"/>
              </a:buClr>
              <a:buSzPts val="1600"/>
              <a:buFont typeface="Noto Sans Symbols"/>
              <a:buChar char="✔"/>
            </a:pPr>
            <a:r>
              <a:rPr lang="en-US" sz="1600">
                <a:solidFill>
                  <a:schemeClr val="dk1"/>
                </a:solidFill>
                <a:latin typeface="Cambria"/>
                <a:ea typeface="Cambria"/>
                <a:cs typeface="Cambria"/>
                <a:sym typeface="Cambria"/>
              </a:rPr>
              <a:t>The top categories in  which these apps fall are  </a:t>
            </a:r>
            <a:r>
              <a:rPr b="1" lang="en-US" sz="1600">
                <a:solidFill>
                  <a:schemeClr val="dk1"/>
                </a:solidFill>
                <a:latin typeface="Cambria"/>
                <a:ea typeface="Cambria"/>
                <a:cs typeface="Cambria"/>
                <a:sym typeface="Cambria"/>
              </a:rPr>
              <a:t>Lifestyle</a:t>
            </a:r>
            <a:r>
              <a:rPr lang="en-US" sz="1600">
                <a:solidFill>
                  <a:schemeClr val="dk1"/>
                </a:solidFill>
                <a:latin typeface="Cambria"/>
                <a:ea typeface="Cambria"/>
                <a:cs typeface="Cambria"/>
                <a:sym typeface="Cambria"/>
              </a:rPr>
              <a:t>(5), </a:t>
            </a:r>
            <a:r>
              <a:rPr b="1" lang="en-US" sz="1600">
                <a:solidFill>
                  <a:schemeClr val="dk1"/>
                </a:solidFill>
                <a:latin typeface="Cambria"/>
                <a:ea typeface="Cambria"/>
                <a:cs typeface="Cambria"/>
                <a:sym typeface="Cambria"/>
              </a:rPr>
              <a:t>Family</a:t>
            </a:r>
            <a:r>
              <a:rPr lang="en-US" sz="1600">
                <a:solidFill>
                  <a:schemeClr val="dk1"/>
                </a:solidFill>
                <a:latin typeface="Cambria"/>
                <a:ea typeface="Cambria"/>
                <a:cs typeface="Cambria"/>
                <a:sym typeface="Cambria"/>
              </a:rPr>
              <a:t>(5),  </a:t>
            </a:r>
            <a:r>
              <a:rPr b="1" lang="en-US" sz="1600">
                <a:solidFill>
                  <a:schemeClr val="dk1"/>
                </a:solidFill>
                <a:latin typeface="Cambria"/>
                <a:ea typeface="Cambria"/>
                <a:cs typeface="Cambria"/>
                <a:sym typeface="Cambria"/>
              </a:rPr>
              <a:t>and Game</a:t>
            </a:r>
            <a:r>
              <a:rPr lang="en-US" sz="1600">
                <a:solidFill>
                  <a:schemeClr val="dk1"/>
                </a:solidFill>
                <a:latin typeface="Cambria"/>
                <a:ea typeface="Cambria"/>
                <a:cs typeface="Cambria"/>
                <a:sym typeface="Cambria"/>
              </a:rPr>
              <a:t>(4).</a:t>
            </a:r>
            <a:endParaRPr/>
          </a:p>
          <a:p>
            <a:pPr indent="-285750" lvl="0" marL="468313" marR="5080" rtl="0" algn="just">
              <a:lnSpc>
                <a:spcPct val="114999"/>
              </a:lnSpc>
              <a:spcBef>
                <a:spcPts val="100"/>
              </a:spcBef>
              <a:spcAft>
                <a:spcPts val="0"/>
              </a:spcAft>
              <a:buClr>
                <a:srgbClr val="1E4E79"/>
              </a:buClr>
              <a:buSzPts val="1600"/>
              <a:buFont typeface="Noto Sans Symbols"/>
              <a:buChar char="✔"/>
            </a:pPr>
            <a:r>
              <a:rPr b="1" lang="en-US" sz="1600">
                <a:solidFill>
                  <a:schemeClr val="dk1"/>
                </a:solidFill>
                <a:latin typeface="Cambria"/>
                <a:ea typeface="Cambria"/>
                <a:cs typeface="Cambria"/>
                <a:sym typeface="Cambria"/>
              </a:rPr>
              <a:t>Minecraft</a:t>
            </a:r>
            <a:r>
              <a:rPr lang="en-US" sz="1600">
                <a:solidFill>
                  <a:schemeClr val="dk1"/>
                </a:solidFill>
                <a:latin typeface="Cambria"/>
                <a:ea typeface="Cambria"/>
                <a:cs typeface="Cambria"/>
                <a:sym typeface="Cambria"/>
              </a:rPr>
              <a:t>, </a:t>
            </a:r>
            <a:r>
              <a:rPr b="1" lang="en-US" sz="1600">
                <a:solidFill>
                  <a:schemeClr val="dk1"/>
                </a:solidFill>
                <a:latin typeface="Cambria"/>
                <a:ea typeface="Cambria"/>
                <a:cs typeface="Cambria"/>
                <a:sym typeface="Cambria"/>
              </a:rPr>
              <a:t>I am rich</a:t>
            </a:r>
            <a:r>
              <a:rPr lang="en-US" sz="1600">
                <a:solidFill>
                  <a:schemeClr val="dk1"/>
                </a:solidFill>
                <a:latin typeface="Cambria"/>
                <a:ea typeface="Cambria"/>
                <a:cs typeface="Cambria"/>
                <a:sym typeface="Cambria"/>
              </a:rPr>
              <a:t>, and </a:t>
            </a:r>
            <a:r>
              <a:rPr b="1" lang="en-US" sz="1600">
                <a:solidFill>
                  <a:schemeClr val="dk1"/>
                </a:solidFill>
                <a:latin typeface="Cambria"/>
                <a:ea typeface="Cambria"/>
                <a:cs typeface="Cambria"/>
                <a:sym typeface="Cambria"/>
              </a:rPr>
              <a:t>I am  rich premium </a:t>
            </a:r>
            <a:r>
              <a:rPr lang="en-US" sz="1600">
                <a:solidFill>
                  <a:schemeClr val="dk1"/>
                </a:solidFill>
                <a:latin typeface="Cambria"/>
                <a:ea typeface="Cambria"/>
                <a:cs typeface="Cambria"/>
                <a:sym typeface="Cambria"/>
              </a:rPr>
              <a:t>are the top paid  apps based on revenue  generated.</a:t>
            </a:r>
            <a:endParaRPr sz="1600">
              <a:solidFill>
                <a:schemeClr val="dk1"/>
              </a:solidFill>
              <a:latin typeface="Cambria"/>
              <a:ea typeface="Cambria"/>
              <a:cs typeface="Cambria"/>
              <a:sym typeface="Cambria"/>
            </a:endParaRPr>
          </a:p>
          <a:p>
            <a:pPr indent="-285750" lvl="0" marL="468313" marR="14604" rtl="0" algn="just">
              <a:lnSpc>
                <a:spcPct val="114999"/>
              </a:lnSpc>
              <a:spcBef>
                <a:spcPts val="0"/>
              </a:spcBef>
              <a:spcAft>
                <a:spcPts val="0"/>
              </a:spcAft>
              <a:buClr>
                <a:srgbClr val="1E4E79"/>
              </a:buClr>
              <a:buSzPts val="1600"/>
              <a:buFont typeface="Noto Sans Symbols"/>
              <a:buChar char="✔"/>
            </a:pPr>
            <a:r>
              <a:rPr b="1" lang="en-US" sz="1600">
                <a:solidFill>
                  <a:schemeClr val="dk1"/>
                </a:solidFill>
                <a:latin typeface="Cambria"/>
                <a:ea typeface="Cambria"/>
                <a:cs typeface="Cambria"/>
                <a:sym typeface="Cambria"/>
              </a:rPr>
              <a:t>Minecraft </a:t>
            </a:r>
            <a:r>
              <a:rPr lang="en-US" sz="1600">
                <a:solidFill>
                  <a:schemeClr val="dk1"/>
                </a:solidFill>
                <a:latin typeface="Cambria"/>
                <a:ea typeface="Cambria"/>
                <a:cs typeface="Cambria"/>
                <a:sym typeface="Cambria"/>
              </a:rPr>
              <a:t>is the only app that  has over </a:t>
            </a:r>
            <a:r>
              <a:rPr b="1" lang="en-US" sz="1600">
                <a:solidFill>
                  <a:schemeClr val="dk1"/>
                </a:solidFill>
                <a:latin typeface="Cambria"/>
                <a:ea typeface="Cambria"/>
                <a:cs typeface="Cambria"/>
                <a:sym typeface="Cambria"/>
              </a:rPr>
              <a:t>10  M  </a:t>
            </a:r>
            <a:r>
              <a:rPr lang="en-US" sz="1600">
                <a:solidFill>
                  <a:schemeClr val="dk1"/>
                </a:solidFill>
                <a:latin typeface="Cambria"/>
                <a:ea typeface="Cambria"/>
                <a:cs typeface="Cambria"/>
                <a:sym typeface="Cambria"/>
              </a:rPr>
              <a:t>installs.</a:t>
            </a:r>
            <a:endParaRPr/>
          </a:p>
          <a:p>
            <a:pPr indent="-342900" lvl="0" marL="469265" marR="20320" rtl="0" algn="just">
              <a:lnSpc>
                <a:spcPct val="114999"/>
              </a:lnSpc>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327" name="Google Shape;327;p19"/>
          <p:cNvPicPr preferRelativeResize="0"/>
          <p:nvPr/>
        </p:nvPicPr>
        <p:blipFill rotWithShape="1">
          <a:blip r:embed="rId7">
            <a:alphaModFix/>
          </a:blip>
          <a:srcRect b="0" l="0" r="0" t="0"/>
          <a:stretch/>
        </p:blipFill>
        <p:spPr>
          <a:xfrm>
            <a:off x="3784210" y="1448952"/>
            <a:ext cx="8145812" cy="466754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02" name="Google Shape;102;p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03" name="Google Shape;103;p2"/>
          <p:cNvPicPr preferRelativeResize="0"/>
          <p:nvPr/>
        </p:nvPicPr>
        <p:blipFill rotWithShape="1">
          <a:blip r:embed="rId5">
            <a:alphaModFix/>
          </a:blip>
          <a:srcRect b="0" l="0" r="0" t="0"/>
          <a:stretch/>
        </p:blipFill>
        <p:spPr>
          <a:xfrm>
            <a:off x="882683" y="191401"/>
            <a:ext cx="1987068" cy="848898"/>
          </a:xfrm>
          <a:prstGeom prst="rect">
            <a:avLst/>
          </a:prstGeom>
          <a:noFill/>
          <a:ln>
            <a:noFill/>
          </a:ln>
        </p:spPr>
      </p:pic>
      <p:pic>
        <p:nvPicPr>
          <p:cNvPr id="104" name="Google Shape;104;p2"/>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05" name="Google Shape;105;p2"/>
          <p:cNvSpPr txBox="1"/>
          <p:nvPr>
            <p:ph type="title"/>
          </p:nvPr>
        </p:nvSpPr>
        <p:spPr>
          <a:xfrm>
            <a:off x="1540079" y="1361266"/>
            <a:ext cx="9406215" cy="505267"/>
          </a:xfrm>
          <a:prstGeom prst="rect">
            <a:avLst/>
          </a:prstGeom>
          <a:solidFill>
            <a:schemeClr val="lt2"/>
          </a:solidFill>
          <a:ln>
            <a:noFill/>
          </a:ln>
        </p:spPr>
        <p:txBody>
          <a:bodyPr anchorCtr="0" anchor="b" bIns="0" lIns="0" spcFirstLastPara="1" rIns="0" wrap="square" tIns="12700">
            <a:spAutoFit/>
          </a:bodyPr>
          <a:lstStyle/>
          <a:p>
            <a:pPr indent="0" lvl="0" marL="12700" marR="5080" rtl="0" algn="l">
              <a:lnSpc>
                <a:spcPct val="10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PURPOSE FOR  ANALYZE THE GOOGLE PLAY  STORE</a:t>
            </a:r>
            <a:endParaRPr b="1" sz="3200">
              <a:solidFill>
                <a:schemeClr val="dk1"/>
              </a:solidFill>
              <a:latin typeface="Calibri"/>
              <a:ea typeface="Calibri"/>
              <a:cs typeface="Calibri"/>
              <a:sym typeface="Calibri"/>
            </a:endParaRPr>
          </a:p>
        </p:txBody>
      </p:sp>
      <p:sp>
        <p:nvSpPr>
          <p:cNvPr id="106" name="Google Shape;106;p2"/>
          <p:cNvSpPr/>
          <p:nvPr/>
        </p:nvSpPr>
        <p:spPr>
          <a:xfrm>
            <a:off x="1243012" y="2333919"/>
            <a:ext cx="961644" cy="9601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2"/>
          <p:cNvSpPr txBox="1"/>
          <p:nvPr/>
        </p:nvSpPr>
        <p:spPr>
          <a:xfrm>
            <a:off x="2316341" y="2389481"/>
            <a:ext cx="21082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Arial"/>
                <a:ea typeface="Arial"/>
                <a:cs typeface="Arial"/>
                <a:sym typeface="Arial"/>
              </a:rPr>
              <a:t>Android Apps  comprise 90% of the  Mobile App Market</a:t>
            </a:r>
            <a:endParaRPr sz="1800">
              <a:solidFill>
                <a:schemeClr val="dk1"/>
              </a:solidFill>
              <a:latin typeface="Arial"/>
              <a:ea typeface="Arial"/>
              <a:cs typeface="Arial"/>
              <a:sym typeface="Arial"/>
            </a:endParaRPr>
          </a:p>
        </p:txBody>
      </p:sp>
      <p:sp>
        <p:nvSpPr>
          <p:cNvPr id="108" name="Google Shape;108;p2"/>
          <p:cNvSpPr/>
          <p:nvPr/>
        </p:nvSpPr>
        <p:spPr>
          <a:xfrm>
            <a:off x="6243186" y="2333919"/>
            <a:ext cx="960119" cy="96164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
          <p:cNvSpPr txBox="1"/>
          <p:nvPr/>
        </p:nvSpPr>
        <p:spPr>
          <a:xfrm>
            <a:off x="7498189" y="2389481"/>
            <a:ext cx="1929764"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800">
                <a:solidFill>
                  <a:schemeClr val="dk1"/>
                </a:solidFill>
                <a:latin typeface="Arial"/>
                <a:ea typeface="Arial"/>
                <a:cs typeface="Arial"/>
                <a:sym typeface="Arial"/>
              </a:rPr>
              <a:t>Mobile App Market  is set to grow 20%  by 2023</a:t>
            </a:r>
            <a:endParaRPr sz="1800">
              <a:solidFill>
                <a:schemeClr val="dk1"/>
              </a:solidFill>
              <a:latin typeface="Arial"/>
              <a:ea typeface="Arial"/>
              <a:cs typeface="Arial"/>
              <a:sym typeface="Arial"/>
            </a:endParaRPr>
          </a:p>
        </p:txBody>
      </p:sp>
      <p:sp>
        <p:nvSpPr>
          <p:cNvPr id="110" name="Google Shape;110;p2"/>
          <p:cNvSpPr/>
          <p:nvPr/>
        </p:nvSpPr>
        <p:spPr>
          <a:xfrm>
            <a:off x="1244537" y="4309721"/>
            <a:ext cx="960119" cy="96012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2"/>
          <p:cNvSpPr txBox="1"/>
          <p:nvPr/>
        </p:nvSpPr>
        <p:spPr>
          <a:xfrm>
            <a:off x="2316341" y="4196543"/>
            <a:ext cx="249936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800">
                <a:solidFill>
                  <a:schemeClr val="dk1"/>
                </a:solidFill>
                <a:latin typeface="Arial"/>
                <a:ea typeface="Arial"/>
                <a:cs typeface="Arial"/>
                <a:sym typeface="Arial"/>
              </a:rPr>
              <a:t>What makes an App  popular? Can we predict  how popular it’s going to  be?</a:t>
            </a:r>
            <a:endParaRPr sz="1800">
              <a:solidFill>
                <a:schemeClr val="dk1"/>
              </a:solidFill>
              <a:latin typeface="Arial"/>
              <a:ea typeface="Arial"/>
              <a:cs typeface="Arial"/>
              <a:sym typeface="Arial"/>
            </a:endParaRPr>
          </a:p>
        </p:txBody>
      </p:sp>
      <p:sp>
        <p:nvSpPr>
          <p:cNvPr id="112" name="Google Shape;112;p2"/>
          <p:cNvSpPr/>
          <p:nvPr/>
        </p:nvSpPr>
        <p:spPr>
          <a:xfrm>
            <a:off x="6276714" y="4354422"/>
            <a:ext cx="926591" cy="928116"/>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txBox="1"/>
          <p:nvPr/>
        </p:nvSpPr>
        <p:spPr>
          <a:xfrm>
            <a:off x="7508240" y="4174590"/>
            <a:ext cx="242570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800">
                <a:solidFill>
                  <a:schemeClr val="dk1"/>
                </a:solidFill>
                <a:latin typeface="Arial"/>
                <a:ea typeface="Arial"/>
                <a:cs typeface="Arial"/>
                <a:sym typeface="Arial"/>
              </a:rPr>
              <a:t>What are some  interesting patterns in  user behavior related to  app usage &amp; feedback</a:t>
            </a:r>
            <a:r>
              <a:rPr lang="en-US" sz="1800">
                <a:solidFill>
                  <a:srgbClr val="FFFFFF"/>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0"/>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33" name="Google Shape;333;p2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34" name="Google Shape;334;p2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35" name="Google Shape;335;p20"/>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36" name="Google Shape;336;p20"/>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37" name="Google Shape;337;p20"/>
          <p:cNvSpPr txBox="1"/>
          <p:nvPr>
            <p:ph type="title"/>
          </p:nvPr>
        </p:nvSpPr>
        <p:spPr>
          <a:xfrm>
            <a:off x="882684" y="741499"/>
            <a:ext cx="3112542"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App Size Analysis</a:t>
            </a:r>
            <a:endParaRPr/>
          </a:p>
        </p:txBody>
      </p:sp>
      <p:pic>
        <p:nvPicPr>
          <p:cNvPr id="338" name="Google Shape;338;p20"/>
          <p:cNvPicPr preferRelativeResize="0"/>
          <p:nvPr/>
        </p:nvPicPr>
        <p:blipFill rotWithShape="1">
          <a:blip r:embed="rId7">
            <a:alphaModFix/>
          </a:blip>
          <a:srcRect b="0" l="0" r="0" t="0"/>
          <a:stretch/>
        </p:blipFill>
        <p:spPr>
          <a:xfrm>
            <a:off x="233834" y="1276350"/>
            <a:ext cx="5396050" cy="2871653"/>
          </a:xfrm>
          <a:prstGeom prst="rect">
            <a:avLst/>
          </a:prstGeom>
          <a:noFill/>
          <a:ln>
            <a:noFill/>
          </a:ln>
          <a:effectLst>
            <a:outerShdw blurRad="107950" algn="ctr" dir="5400000" dist="12700">
              <a:srgbClr val="000000"/>
            </a:outerShdw>
          </a:effectLst>
        </p:spPr>
      </p:pic>
      <p:sp>
        <p:nvSpPr>
          <p:cNvPr id="339" name="Google Shape;339;p20"/>
          <p:cNvSpPr txBox="1"/>
          <p:nvPr/>
        </p:nvSpPr>
        <p:spPr>
          <a:xfrm>
            <a:off x="5852583" y="1012456"/>
            <a:ext cx="5399187" cy="1600438"/>
          </a:xfrm>
          <a:prstGeom prst="rect">
            <a:avLst/>
          </a:prstGeom>
          <a:noFill/>
          <a:ln>
            <a:noFill/>
          </a:ln>
        </p:spPr>
        <p:txBody>
          <a:bodyPr anchorCtr="0" anchor="t" bIns="45700" lIns="91425" spcFirstLastPara="1" rIns="91425" wrap="square" tIns="45700">
            <a:spAutoFit/>
          </a:bodyPr>
          <a:lstStyle/>
          <a:p>
            <a:pPr indent="-457200" lvl="0" marL="469265" marR="11430" rtl="0" algn="just">
              <a:lnSpc>
                <a:spcPct val="100000"/>
              </a:lnSpc>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The apps are categorized  based on its size between</a:t>
            </a:r>
            <a:endParaRPr b="1" sz="1400">
              <a:solidFill>
                <a:schemeClr val="dk1"/>
              </a:solidFill>
              <a:latin typeface="Calibri"/>
              <a:ea typeface="Calibri"/>
              <a:cs typeface="Calibri"/>
              <a:sym typeface="Calibri"/>
            </a:endParaRPr>
          </a:p>
          <a:p>
            <a:pPr indent="0" lvl="0" marL="469265" marR="5080" rtl="0" algn="just">
              <a:lnSpc>
                <a:spcPct val="100000"/>
              </a:lnSpc>
              <a:spcBef>
                <a:spcPts val="0"/>
              </a:spcBef>
              <a:spcAft>
                <a:spcPts val="0"/>
              </a:spcAft>
              <a:buNone/>
            </a:pPr>
            <a:r>
              <a:rPr b="1" lang="en-US" sz="1400">
                <a:solidFill>
                  <a:schemeClr val="dk1"/>
                </a:solidFill>
                <a:latin typeface="Calibri"/>
                <a:ea typeface="Calibri"/>
                <a:cs typeface="Calibri"/>
                <a:sym typeface="Calibri"/>
              </a:rPr>
              <a:t>~0    to 100 MB in the  intervals of 10  MB each.</a:t>
            </a:r>
            <a:endParaRPr/>
          </a:p>
          <a:p>
            <a:pPr indent="-457200" lvl="0" marL="469265" marR="6985" rtl="0" algn="just">
              <a:lnSpc>
                <a:spcPct val="100000"/>
              </a:lnSpc>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The total number of apps in  each size category  indicates the                                  competition.</a:t>
            </a:r>
            <a:endParaRPr b="1" sz="1400">
              <a:solidFill>
                <a:schemeClr val="dk1"/>
              </a:solidFill>
              <a:latin typeface="Calibri"/>
              <a:ea typeface="Calibri"/>
              <a:cs typeface="Calibri"/>
              <a:sym typeface="Calibri"/>
            </a:endParaRPr>
          </a:p>
          <a:p>
            <a:pPr indent="-457200" lvl="0" marL="469265" marR="47625" rtl="0" algn="just">
              <a:lnSpc>
                <a:spcPct val="100000"/>
              </a:lnSpc>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Average number of user  reviews  and  average app installs in each size category indicates the popularity of the respective app.</a:t>
            </a:r>
            <a:endParaRPr b="1" sz="1400">
              <a:solidFill>
                <a:schemeClr val="dk1"/>
              </a:solidFill>
              <a:latin typeface="Calibri"/>
              <a:ea typeface="Calibri"/>
              <a:cs typeface="Calibri"/>
              <a:sym typeface="Calibri"/>
            </a:endParaRPr>
          </a:p>
        </p:txBody>
      </p:sp>
      <p:pic>
        <p:nvPicPr>
          <p:cNvPr id="340" name="Google Shape;340;p20"/>
          <p:cNvPicPr preferRelativeResize="0"/>
          <p:nvPr/>
        </p:nvPicPr>
        <p:blipFill rotWithShape="1">
          <a:blip r:embed="rId8">
            <a:alphaModFix/>
          </a:blip>
          <a:srcRect b="0" l="0" r="0" t="0"/>
          <a:stretch/>
        </p:blipFill>
        <p:spPr>
          <a:xfrm>
            <a:off x="6096000" y="3126378"/>
            <a:ext cx="5862166" cy="3615396"/>
          </a:xfrm>
          <a:prstGeom prst="rect">
            <a:avLst/>
          </a:prstGeom>
          <a:noFill/>
          <a:ln>
            <a:noFill/>
          </a:ln>
        </p:spPr>
      </p:pic>
      <p:pic>
        <p:nvPicPr>
          <p:cNvPr id="341" name="Google Shape;341;p20"/>
          <p:cNvPicPr preferRelativeResize="0"/>
          <p:nvPr/>
        </p:nvPicPr>
        <p:blipFill rotWithShape="1">
          <a:blip r:embed="rId9">
            <a:alphaModFix/>
          </a:blip>
          <a:srcRect b="0" l="0" r="0" t="0"/>
          <a:stretch/>
        </p:blipFill>
        <p:spPr>
          <a:xfrm>
            <a:off x="233834" y="4228298"/>
            <a:ext cx="5396050" cy="2513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47" name="Google Shape;347;p21"/>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48" name="Google Shape;348;p2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49" name="Google Shape;349;p21"/>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50" name="Google Shape;350;p21"/>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51" name="Google Shape;351;p21"/>
          <p:cNvSpPr txBox="1"/>
          <p:nvPr>
            <p:ph type="title"/>
          </p:nvPr>
        </p:nvSpPr>
        <p:spPr>
          <a:xfrm>
            <a:off x="882684" y="741499"/>
            <a:ext cx="9808762"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 Android version based on each category</a:t>
            </a:r>
            <a:endParaRPr/>
          </a:p>
        </p:txBody>
      </p:sp>
      <p:pic>
        <p:nvPicPr>
          <p:cNvPr id="352" name="Google Shape;352;p21"/>
          <p:cNvPicPr preferRelativeResize="0"/>
          <p:nvPr/>
        </p:nvPicPr>
        <p:blipFill rotWithShape="1">
          <a:blip r:embed="rId7">
            <a:alphaModFix/>
          </a:blip>
          <a:srcRect b="0" l="0" r="0" t="0"/>
          <a:stretch/>
        </p:blipFill>
        <p:spPr>
          <a:xfrm>
            <a:off x="759654" y="1276350"/>
            <a:ext cx="10325687" cy="49903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2"/>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58" name="Google Shape;358;p2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59" name="Google Shape;359;p2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60" name="Google Shape;360;p22"/>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61" name="Google Shape;361;p22"/>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62" name="Google Shape;362;p22"/>
          <p:cNvSpPr txBox="1"/>
          <p:nvPr>
            <p:ph type="title"/>
          </p:nvPr>
        </p:nvSpPr>
        <p:spPr>
          <a:xfrm>
            <a:off x="882684" y="741499"/>
            <a:ext cx="9808762"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Percentage of Review Sentiments</a:t>
            </a:r>
            <a:endParaRPr/>
          </a:p>
        </p:txBody>
      </p:sp>
      <p:pic>
        <p:nvPicPr>
          <p:cNvPr id="363" name="Google Shape;363;p22"/>
          <p:cNvPicPr preferRelativeResize="0"/>
          <p:nvPr/>
        </p:nvPicPr>
        <p:blipFill rotWithShape="1">
          <a:blip r:embed="rId7">
            <a:alphaModFix/>
          </a:blip>
          <a:srcRect b="0" l="0" r="0" t="0"/>
          <a:stretch/>
        </p:blipFill>
        <p:spPr>
          <a:xfrm>
            <a:off x="3826413" y="1545193"/>
            <a:ext cx="7587042" cy="4571308"/>
          </a:xfrm>
          <a:prstGeom prst="rect">
            <a:avLst/>
          </a:prstGeom>
          <a:noFill/>
          <a:ln>
            <a:noFill/>
          </a:ln>
        </p:spPr>
      </p:pic>
      <p:sp>
        <p:nvSpPr>
          <p:cNvPr id="364" name="Google Shape;364;p22"/>
          <p:cNvSpPr txBox="1"/>
          <p:nvPr/>
        </p:nvSpPr>
        <p:spPr>
          <a:xfrm>
            <a:off x="533239" y="1300845"/>
            <a:ext cx="3108960" cy="2245487"/>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91440" marR="84455" rtl="0" algn="just">
              <a:lnSpc>
                <a:spcPct val="100000"/>
              </a:lnSpc>
              <a:spcBef>
                <a:spcPts val="0"/>
              </a:spcBef>
              <a:spcAft>
                <a:spcPts val="0"/>
              </a:spcAft>
              <a:buNone/>
            </a:pPr>
            <a:r>
              <a:rPr lang="en-US" sz="1600">
                <a:solidFill>
                  <a:srgbClr val="124F5C"/>
                </a:solidFill>
                <a:latin typeface="Arial"/>
                <a:ea typeface="Arial"/>
                <a:cs typeface="Arial"/>
                <a:sym typeface="Arial"/>
              </a:rPr>
              <a:t>The number of </a:t>
            </a:r>
            <a:r>
              <a:rPr b="1" lang="en-US" sz="1600">
                <a:solidFill>
                  <a:srgbClr val="124F5C"/>
                </a:solidFill>
                <a:latin typeface="Arial"/>
                <a:ea typeface="Arial"/>
                <a:cs typeface="Arial"/>
                <a:sym typeface="Arial"/>
              </a:rPr>
              <a:t>Unique </a:t>
            </a:r>
            <a:r>
              <a:rPr lang="en-US" sz="1600">
                <a:solidFill>
                  <a:srgbClr val="124F5C"/>
                </a:solidFill>
                <a:latin typeface="Arial"/>
                <a:ea typeface="Arial"/>
                <a:cs typeface="Arial"/>
                <a:sym typeface="Arial"/>
              </a:rPr>
              <a:t>Apps  from Play store and User  reviews merged dataset are  </a:t>
            </a:r>
            <a:r>
              <a:rPr b="1" lang="en-US" sz="1600">
                <a:solidFill>
                  <a:srgbClr val="124F5C"/>
                </a:solidFill>
                <a:latin typeface="Arial"/>
                <a:ea typeface="Arial"/>
                <a:cs typeface="Arial"/>
                <a:sym typeface="Arial"/>
              </a:rPr>
              <a:t>816.</a:t>
            </a:r>
            <a:endParaRPr sz="16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1650">
              <a:solidFill>
                <a:schemeClr val="dk1"/>
              </a:solidFill>
              <a:latin typeface="Arial"/>
              <a:ea typeface="Arial"/>
              <a:cs typeface="Arial"/>
              <a:sym typeface="Arial"/>
            </a:endParaRPr>
          </a:p>
          <a:p>
            <a:pPr indent="0" lvl="0" marL="91440" marR="81280" rtl="0" algn="just">
              <a:lnSpc>
                <a:spcPct val="100000"/>
              </a:lnSpc>
              <a:spcBef>
                <a:spcPts val="5"/>
              </a:spcBef>
              <a:spcAft>
                <a:spcPts val="0"/>
              </a:spcAft>
              <a:buNone/>
            </a:pPr>
            <a:r>
              <a:rPr lang="en-US" sz="1600">
                <a:solidFill>
                  <a:srgbClr val="124F5C"/>
                </a:solidFill>
                <a:latin typeface="Arial"/>
                <a:ea typeface="Arial"/>
                <a:cs typeface="Arial"/>
                <a:sym typeface="Arial"/>
              </a:rPr>
              <a:t>From Sentiment column</a:t>
            </a:r>
            <a:r>
              <a:rPr b="1" lang="en-US" sz="1600">
                <a:solidFill>
                  <a:srgbClr val="124F5C"/>
                </a:solidFill>
                <a:latin typeface="Arial"/>
                <a:ea typeface="Arial"/>
                <a:cs typeface="Arial"/>
                <a:sym typeface="Arial"/>
              </a:rPr>
              <a:t>, 64%  </a:t>
            </a:r>
            <a:r>
              <a:rPr lang="en-US" sz="1600">
                <a:solidFill>
                  <a:srgbClr val="124F5C"/>
                </a:solidFill>
                <a:latin typeface="Arial"/>
                <a:ea typeface="Arial"/>
                <a:cs typeface="Arial"/>
                <a:sym typeface="Arial"/>
              </a:rPr>
              <a:t>are </a:t>
            </a:r>
            <a:r>
              <a:rPr b="1" lang="en-US" sz="1600">
                <a:solidFill>
                  <a:srgbClr val="124F5C"/>
                </a:solidFill>
                <a:latin typeface="Arial"/>
                <a:ea typeface="Arial"/>
                <a:cs typeface="Arial"/>
                <a:sym typeface="Arial"/>
              </a:rPr>
              <a:t>Positive, 22% </a:t>
            </a:r>
            <a:r>
              <a:rPr lang="en-US" sz="1600">
                <a:solidFill>
                  <a:srgbClr val="124F5C"/>
                </a:solidFill>
                <a:latin typeface="Arial"/>
                <a:ea typeface="Arial"/>
                <a:cs typeface="Arial"/>
                <a:sym typeface="Arial"/>
              </a:rPr>
              <a:t>are </a:t>
            </a:r>
            <a:r>
              <a:rPr b="1" lang="en-US" sz="1600">
                <a:solidFill>
                  <a:srgbClr val="124F5C"/>
                </a:solidFill>
                <a:latin typeface="Arial"/>
                <a:ea typeface="Arial"/>
                <a:cs typeface="Arial"/>
                <a:sym typeface="Arial"/>
              </a:rPr>
              <a:t>Negative  </a:t>
            </a:r>
            <a:r>
              <a:rPr lang="en-US" sz="1600">
                <a:solidFill>
                  <a:srgbClr val="124F5C"/>
                </a:solidFill>
                <a:latin typeface="Arial"/>
                <a:ea typeface="Arial"/>
                <a:cs typeface="Arial"/>
                <a:sym typeface="Arial"/>
              </a:rPr>
              <a:t>and </a:t>
            </a:r>
            <a:r>
              <a:rPr b="1" lang="en-US" sz="1600">
                <a:solidFill>
                  <a:srgbClr val="124F5C"/>
                </a:solidFill>
                <a:latin typeface="Arial"/>
                <a:ea typeface="Arial"/>
                <a:cs typeface="Arial"/>
                <a:sym typeface="Arial"/>
              </a:rPr>
              <a:t>14% </a:t>
            </a:r>
            <a:r>
              <a:rPr lang="en-US" sz="1600">
                <a:solidFill>
                  <a:srgbClr val="124F5C"/>
                </a:solidFill>
                <a:latin typeface="Arial"/>
                <a:ea typeface="Arial"/>
                <a:cs typeface="Arial"/>
                <a:sym typeface="Arial"/>
              </a:rPr>
              <a:t>are </a:t>
            </a:r>
            <a:r>
              <a:rPr b="1" lang="en-US" sz="1600">
                <a:solidFill>
                  <a:srgbClr val="124F5C"/>
                </a:solidFill>
                <a:latin typeface="Arial"/>
                <a:ea typeface="Arial"/>
                <a:cs typeface="Arial"/>
                <a:sym typeface="Arial"/>
              </a:rPr>
              <a:t>Neutral </a:t>
            </a:r>
            <a:r>
              <a:rPr lang="en-US" sz="1600">
                <a:solidFill>
                  <a:srgbClr val="124F5C"/>
                </a:solidFill>
                <a:latin typeface="Arial"/>
                <a:ea typeface="Arial"/>
                <a:cs typeface="Arial"/>
                <a:sym typeface="Arial"/>
              </a:rPr>
              <a:t>values.</a:t>
            </a:r>
            <a:endParaRPr sz="16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3"/>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70" name="Google Shape;370;p23"/>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71" name="Google Shape;371;p2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72" name="Google Shape;372;p23"/>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73" name="Google Shape;373;p23"/>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74" name="Google Shape;374;p23"/>
          <p:cNvSpPr txBox="1"/>
          <p:nvPr>
            <p:ph type="title"/>
          </p:nvPr>
        </p:nvSpPr>
        <p:spPr>
          <a:xfrm>
            <a:off x="882684" y="741499"/>
            <a:ext cx="9808762"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solidFill>
                  <a:schemeClr val="dk1"/>
                </a:solidFill>
              </a:rPr>
              <a:t>Positive and Negative Reviews</a:t>
            </a:r>
            <a:endParaRPr b="1" i="0" sz="3200" u="none" cap="none" strike="noStrike">
              <a:solidFill>
                <a:schemeClr val="dk1"/>
              </a:solidFill>
              <a:latin typeface="Calibri"/>
              <a:ea typeface="Calibri"/>
              <a:cs typeface="Calibri"/>
              <a:sym typeface="Calibri"/>
            </a:endParaRPr>
          </a:p>
        </p:txBody>
      </p:sp>
      <p:pic>
        <p:nvPicPr>
          <p:cNvPr id="375" name="Google Shape;375;p23"/>
          <p:cNvPicPr preferRelativeResize="0"/>
          <p:nvPr/>
        </p:nvPicPr>
        <p:blipFill rotWithShape="1">
          <a:blip r:embed="rId7">
            <a:alphaModFix/>
          </a:blip>
          <a:srcRect b="0" l="0" r="0" t="0"/>
          <a:stretch/>
        </p:blipFill>
        <p:spPr>
          <a:xfrm>
            <a:off x="6404937" y="1300845"/>
            <a:ext cx="5524466" cy="4091026"/>
          </a:xfrm>
          <a:prstGeom prst="rect">
            <a:avLst/>
          </a:prstGeom>
          <a:noFill/>
          <a:ln>
            <a:noFill/>
          </a:ln>
        </p:spPr>
      </p:pic>
      <p:pic>
        <p:nvPicPr>
          <p:cNvPr id="376" name="Google Shape;376;p23"/>
          <p:cNvPicPr preferRelativeResize="0"/>
          <p:nvPr/>
        </p:nvPicPr>
        <p:blipFill rotWithShape="1">
          <a:blip r:embed="rId8">
            <a:alphaModFix/>
          </a:blip>
          <a:srcRect b="0" l="0" r="0" t="0"/>
          <a:stretch/>
        </p:blipFill>
        <p:spPr>
          <a:xfrm>
            <a:off x="395702" y="1425747"/>
            <a:ext cx="5391363" cy="3959501"/>
          </a:xfrm>
          <a:prstGeom prst="rect">
            <a:avLst/>
          </a:prstGeom>
          <a:noFill/>
          <a:ln>
            <a:noFill/>
          </a:ln>
        </p:spPr>
      </p:pic>
      <p:sp>
        <p:nvSpPr>
          <p:cNvPr id="377" name="Google Shape;377;p23"/>
          <p:cNvSpPr txBox="1"/>
          <p:nvPr/>
        </p:nvSpPr>
        <p:spPr>
          <a:xfrm>
            <a:off x="395701" y="5617646"/>
            <a:ext cx="5391363" cy="498855"/>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2550" rtl="0" algn="just">
              <a:lnSpc>
                <a:spcPct val="100000"/>
              </a:lnSpc>
              <a:spcBef>
                <a:spcPts val="0"/>
              </a:spcBef>
              <a:spcAft>
                <a:spcPts val="0"/>
              </a:spcAft>
              <a:buNone/>
            </a:pPr>
            <a:r>
              <a:rPr b="1" lang="en-US" sz="1600">
                <a:solidFill>
                  <a:srgbClr val="124F5C"/>
                </a:solidFill>
                <a:latin typeface="Calibri"/>
                <a:ea typeface="Calibri"/>
                <a:cs typeface="Calibri"/>
                <a:sym typeface="Calibri"/>
              </a:rPr>
              <a:t>Angry Bird Classic </a:t>
            </a:r>
            <a:r>
              <a:rPr lang="en-US" sz="1600">
                <a:solidFill>
                  <a:srgbClr val="124F5C"/>
                </a:solidFill>
                <a:latin typeface="Calibri"/>
                <a:ea typeface="Calibri"/>
                <a:cs typeface="Calibri"/>
                <a:sym typeface="Calibri"/>
              </a:rPr>
              <a:t>is a app  from merged dataset has  highest </a:t>
            </a:r>
            <a:r>
              <a:rPr b="1" lang="en-US" sz="1600">
                <a:solidFill>
                  <a:srgbClr val="124F5C"/>
                </a:solidFill>
                <a:latin typeface="Calibri"/>
                <a:ea typeface="Calibri"/>
                <a:cs typeface="Calibri"/>
                <a:sym typeface="Calibri"/>
              </a:rPr>
              <a:t>147 Negative </a:t>
            </a:r>
            <a:r>
              <a:rPr lang="en-US" sz="1600">
                <a:solidFill>
                  <a:srgbClr val="124F5C"/>
                </a:solidFill>
                <a:latin typeface="Calibri"/>
                <a:ea typeface="Calibri"/>
                <a:cs typeface="Calibri"/>
                <a:sym typeface="Calibri"/>
              </a:rPr>
              <a:t>sentiment  count.</a:t>
            </a:r>
            <a:endParaRPr sz="1600">
              <a:solidFill>
                <a:schemeClr val="dk1"/>
              </a:solidFill>
              <a:latin typeface="Calibri"/>
              <a:ea typeface="Calibri"/>
              <a:cs typeface="Calibri"/>
              <a:sym typeface="Calibri"/>
            </a:endParaRPr>
          </a:p>
        </p:txBody>
      </p:sp>
      <p:sp>
        <p:nvSpPr>
          <p:cNvPr id="378" name="Google Shape;378;p23"/>
          <p:cNvSpPr txBox="1"/>
          <p:nvPr/>
        </p:nvSpPr>
        <p:spPr>
          <a:xfrm>
            <a:off x="6404937" y="5630365"/>
            <a:ext cx="5524466" cy="498855"/>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3185" rtl="0" algn="just">
              <a:lnSpc>
                <a:spcPct val="100000"/>
              </a:lnSpc>
              <a:spcBef>
                <a:spcPts val="0"/>
              </a:spcBef>
              <a:spcAft>
                <a:spcPts val="0"/>
              </a:spcAft>
              <a:buNone/>
            </a:pPr>
            <a:r>
              <a:rPr b="1" lang="en-US" sz="1600">
                <a:solidFill>
                  <a:srgbClr val="124F5C"/>
                </a:solidFill>
                <a:latin typeface="Calibri"/>
                <a:ea typeface="Calibri"/>
                <a:cs typeface="Calibri"/>
                <a:sym typeface="Calibri"/>
              </a:rPr>
              <a:t>Helix Jump </a:t>
            </a:r>
            <a:r>
              <a:rPr lang="en-US" sz="1600">
                <a:solidFill>
                  <a:srgbClr val="124F5C"/>
                </a:solidFill>
                <a:latin typeface="Calibri"/>
                <a:ea typeface="Calibri"/>
                <a:cs typeface="Calibri"/>
                <a:sym typeface="Calibri"/>
              </a:rPr>
              <a:t>is a App from  merged dataset has highest  </a:t>
            </a:r>
            <a:r>
              <a:rPr b="1" lang="en-US" sz="1600">
                <a:solidFill>
                  <a:srgbClr val="124F5C"/>
                </a:solidFill>
                <a:latin typeface="Calibri"/>
                <a:ea typeface="Calibri"/>
                <a:cs typeface="Calibri"/>
                <a:sym typeface="Calibri"/>
              </a:rPr>
              <a:t>209 Positive </a:t>
            </a:r>
            <a:r>
              <a:rPr lang="en-US" sz="1600">
                <a:solidFill>
                  <a:srgbClr val="124F5C"/>
                </a:solidFill>
                <a:latin typeface="Calibri"/>
                <a:ea typeface="Calibri"/>
                <a:cs typeface="Calibri"/>
                <a:sym typeface="Calibri"/>
              </a:rPr>
              <a:t>sentiment count.</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2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84" name="Google Shape;384;p2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85" name="Google Shape;385;p2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86" name="Google Shape;386;p24"/>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87" name="Google Shape;387;p24"/>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388" name="Google Shape;388;p24"/>
          <p:cNvSpPr txBox="1"/>
          <p:nvPr>
            <p:ph type="title"/>
          </p:nvPr>
        </p:nvSpPr>
        <p:spPr>
          <a:xfrm>
            <a:off x="882684" y="796899"/>
            <a:ext cx="9808762" cy="4006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Is sentiment_subjectivity proportional to sentiment_polarity?</a:t>
            </a:r>
            <a:endParaRPr/>
          </a:p>
        </p:txBody>
      </p:sp>
      <p:sp>
        <p:nvSpPr>
          <p:cNvPr id="389" name="Google Shape;389;p24"/>
          <p:cNvSpPr txBox="1"/>
          <p:nvPr/>
        </p:nvSpPr>
        <p:spPr>
          <a:xfrm>
            <a:off x="452424" y="1275124"/>
            <a:ext cx="10669282" cy="584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US" sz="1600">
                <a:solidFill>
                  <a:schemeClr val="dk1"/>
                </a:solidFill>
                <a:latin typeface="Cambria"/>
                <a:ea typeface="Cambria"/>
                <a:cs typeface="Cambria"/>
                <a:sym typeface="Cambria"/>
              </a:rPr>
              <a:t>From the above scatter plot it can be concluded that sentiment subjectivity is not always proportional to sentiment polarity but in maximum number of case, shows a proportional behavior, when variance is too high or low</a:t>
            </a:r>
            <a:endParaRPr sz="1600">
              <a:solidFill>
                <a:schemeClr val="dk1"/>
              </a:solidFill>
              <a:latin typeface="Cambria"/>
              <a:ea typeface="Cambria"/>
              <a:cs typeface="Cambria"/>
              <a:sym typeface="Cambria"/>
            </a:endParaRPr>
          </a:p>
        </p:txBody>
      </p:sp>
      <p:pic>
        <p:nvPicPr>
          <p:cNvPr id="390" name="Google Shape;390;p24"/>
          <p:cNvPicPr preferRelativeResize="0"/>
          <p:nvPr/>
        </p:nvPicPr>
        <p:blipFill rotWithShape="1">
          <a:blip r:embed="rId7">
            <a:alphaModFix/>
          </a:blip>
          <a:srcRect b="0" l="0" r="0" t="0"/>
          <a:stretch/>
        </p:blipFill>
        <p:spPr>
          <a:xfrm>
            <a:off x="821744" y="1824903"/>
            <a:ext cx="10548511" cy="46892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96" name="Google Shape;396;p25"/>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97" name="Google Shape;397;p2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398" name="Google Shape;398;p25"/>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399" name="Google Shape;399;p25"/>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400" name="Google Shape;400;p25"/>
          <p:cNvSpPr txBox="1"/>
          <p:nvPr>
            <p:ph type="title"/>
          </p:nvPr>
        </p:nvSpPr>
        <p:spPr>
          <a:xfrm>
            <a:off x="882684" y="786126"/>
            <a:ext cx="9808762" cy="411395"/>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ourier New"/>
              <a:buNone/>
            </a:pPr>
            <a:r>
              <a:rPr b="1" lang="en-US" sz="2800">
                <a:solidFill>
                  <a:schemeClr val="dk1"/>
                </a:solidFill>
                <a:latin typeface="Courier New"/>
                <a:ea typeface="Courier New"/>
                <a:cs typeface="Courier New"/>
                <a:sym typeface="Courier New"/>
              </a:rPr>
              <a:t>Co-Relation in merged data frame</a:t>
            </a:r>
            <a:endParaRPr/>
          </a:p>
        </p:txBody>
      </p:sp>
      <p:sp>
        <p:nvSpPr>
          <p:cNvPr id="401" name="Google Shape;401;p25"/>
          <p:cNvSpPr txBox="1"/>
          <p:nvPr/>
        </p:nvSpPr>
        <p:spPr>
          <a:xfrm>
            <a:off x="604332" y="1339998"/>
            <a:ext cx="10983335" cy="493725"/>
          </a:xfrm>
          <a:prstGeom prst="rect">
            <a:avLst/>
          </a:prstGeom>
          <a:noFill/>
          <a:ln>
            <a:noFill/>
          </a:ln>
        </p:spPr>
        <p:txBody>
          <a:bodyPr anchorCtr="0" anchor="t" bIns="0" lIns="0" spcFirstLastPara="1" rIns="0" wrap="square" tIns="1250">
            <a:spAutoFit/>
          </a:bodyPr>
          <a:lstStyle/>
          <a:p>
            <a:pPr indent="0" lvl="0" marL="91440" marR="83820" rtl="0" algn="just">
              <a:lnSpc>
                <a:spcPct val="100000"/>
              </a:lnSpc>
              <a:spcBef>
                <a:spcPts val="0"/>
              </a:spcBef>
              <a:spcAft>
                <a:spcPts val="0"/>
              </a:spcAft>
              <a:buNone/>
            </a:pPr>
            <a:r>
              <a:rPr lang="en-US" sz="1600">
                <a:solidFill>
                  <a:srgbClr val="124F5C"/>
                </a:solidFill>
                <a:latin typeface="Cambria"/>
                <a:ea typeface="Cambria"/>
                <a:cs typeface="Cambria"/>
                <a:sym typeface="Cambria"/>
              </a:rPr>
              <a:t>In this correlation matrix, There is not  a significant relationship between  Rating, Reviews, Size and Installs  with respect to the Sentiment polarity  and Sentiment subjectivity.</a:t>
            </a:r>
            <a:endParaRPr sz="1600">
              <a:solidFill>
                <a:schemeClr val="dk1"/>
              </a:solidFill>
              <a:latin typeface="Cambria"/>
              <a:ea typeface="Cambria"/>
              <a:cs typeface="Cambria"/>
              <a:sym typeface="Cambria"/>
            </a:endParaRPr>
          </a:p>
        </p:txBody>
      </p:sp>
      <p:pic>
        <p:nvPicPr>
          <p:cNvPr id="402" name="Google Shape;402;p25"/>
          <p:cNvPicPr preferRelativeResize="0"/>
          <p:nvPr/>
        </p:nvPicPr>
        <p:blipFill rotWithShape="1">
          <a:blip r:embed="rId7">
            <a:alphaModFix/>
          </a:blip>
          <a:srcRect b="0" l="0" r="0" t="0"/>
          <a:stretch/>
        </p:blipFill>
        <p:spPr>
          <a:xfrm>
            <a:off x="604331" y="2062476"/>
            <a:ext cx="10983335" cy="46792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6"/>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408" name="Google Shape;408;p26"/>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409" name="Google Shape;409;p26"/>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410" name="Google Shape;410;p26"/>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411" name="Google Shape;411;p26"/>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412" name="Google Shape;412;p26"/>
          <p:cNvSpPr txBox="1"/>
          <p:nvPr>
            <p:ph type="title"/>
          </p:nvPr>
        </p:nvSpPr>
        <p:spPr>
          <a:xfrm>
            <a:off x="882684" y="786126"/>
            <a:ext cx="9808762" cy="411395"/>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alibri"/>
              <a:buNone/>
            </a:pPr>
            <a:r>
              <a:rPr b="1" lang="en-US" sz="2800">
                <a:solidFill>
                  <a:schemeClr val="dk1"/>
                </a:solidFill>
                <a:latin typeface="Calibri"/>
                <a:ea typeface="Calibri"/>
                <a:cs typeface="Calibri"/>
                <a:sym typeface="Calibri"/>
              </a:rPr>
              <a:t>Distribution of Apps updated over the Year and Month</a:t>
            </a:r>
            <a:endParaRPr/>
          </a:p>
        </p:txBody>
      </p:sp>
      <p:pic>
        <p:nvPicPr>
          <p:cNvPr id="413" name="Google Shape;413;p26"/>
          <p:cNvPicPr preferRelativeResize="0"/>
          <p:nvPr/>
        </p:nvPicPr>
        <p:blipFill rotWithShape="1">
          <a:blip r:embed="rId7">
            <a:alphaModFix/>
          </a:blip>
          <a:srcRect b="0" l="0" r="0" t="0"/>
          <a:stretch/>
        </p:blipFill>
        <p:spPr>
          <a:xfrm>
            <a:off x="310614" y="1345472"/>
            <a:ext cx="3753853" cy="3212460"/>
          </a:xfrm>
          <a:prstGeom prst="rect">
            <a:avLst/>
          </a:prstGeom>
          <a:noFill/>
          <a:ln>
            <a:noFill/>
          </a:ln>
        </p:spPr>
      </p:pic>
      <p:pic>
        <p:nvPicPr>
          <p:cNvPr id="414" name="Google Shape;414;p26"/>
          <p:cNvPicPr preferRelativeResize="0"/>
          <p:nvPr/>
        </p:nvPicPr>
        <p:blipFill rotWithShape="1">
          <a:blip r:embed="rId8">
            <a:alphaModFix/>
          </a:blip>
          <a:srcRect b="0" l="0" r="0" t="0"/>
          <a:stretch/>
        </p:blipFill>
        <p:spPr>
          <a:xfrm>
            <a:off x="4586069" y="1308075"/>
            <a:ext cx="7003048" cy="2659014"/>
          </a:xfrm>
          <a:prstGeom prst="rect">
            <a:avLst/>
          </a:prstGeom>
          <a:noFill/>
          <a:ln>
            <a:noFill/>
          </a:ln>
        </p:spPr>
      </p:pic>
      <p:pic>
        <p:nvPicPr>
          <p:cNvPr id="415" name="Google Shape;415;p26"/>
          <p:cNvPicPr preferRelativeResize="0"/>
          <p:nvPr/>
        </p:nvPicPr>
        <p:blipFill rotWithShape="1">
          <a:blip r:embed="rId9">
            <a:alphaModFix/>
          </a:blip>
          <a:srcRect b="0" l="0" r="0" t="0"/>
          <a:stretch/>
        </p:blipFill>
        <p:spPr>
          <a:xfrm>
            <a:off x="4626011" y="3998814"/>
            <a:ext cx="7003048" cy="282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421" name="Google Shape;421;p27"/>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422" name="Google Shape;422;p2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423" name="Google Shape;423;p27"/>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424" name="Google Shape;424;p27"/>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425" name="Google Shape;425;p27"/>
          <p:cNvSpPr txBox="1"/>
          <p:nvPr>
            <p:ph type="title"/>
          </p:nvPr>
        </p:nvSpPr>
        <p:spPr>
          <a:xfrm>
            <a:off x="1104000" y="1657487"/>
            <a:ext cx="2869750" cy="411395"/>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2800"/>
              <a:buFont typeface="Calibri"/>
              <a:buNone/>
            </a:pPr>
            <a:r>
              <a:rPr b="1" lang="en-US" sz="2800">
                <a:latin typeface="Calibri"/>
                <a:ea typeface="Calibri"/>
                <a:cs typeface="Calibri"/>
                <a:sym typeface="Calibri"/>
              </a:rPr>
              <a:t>Challenges</a:t>
            </a:r>
            <a:r>
              <a:rPr b="1" lang="en-US" sz="2800">
                <a:solidFill>
                  <a:schemeClr val="dk1"/>
                </a:solidFill>
              </a:rPr>
              <a:t> </a:t>
            </a:r>
            <a:r>
              <a:rPr b="1" lang="en-US" sz="2800">
                <a:latin typeface="Calibri"/>
                <a:ea typeface="Calibri"/>
                <a:cs typeface="Calibri"/>
                <a:sym typeface="Calibri"/>
              </a:rPr>
              <a:t>Faced</a:t>
            </a:r>
            <a:endParaRPr/>
          </a:p>
        </p:txBody>
      </p:sp>
      <p:sp>
        <p:nvSpPr>
          <p:cNvPr id="426" name="Google Shape;426;p27"/>
          <p:cNvSpPr txBox="1"/>
          <p:nvPr/>
        </p:nvSpPr>
        <p:spPr>
          <a:xfrm>
            <a:off x="1104000" y="2651204"/>
            <a:ext cx="10403372" cy="1297856"/>
          </a:xfrm>
          <a:prstGeom prst="rect">
            <a:avLst/>
          </a:prstGeom>
          <a:noFill/>
          <a:ln>
            <a:noFill/>
          </a:ln>
        </p:spPr>
        <p:txBody>
          <a:bodyPr anchorCtr="0" anchor="t" bIns="0" lIns="0" spcFirstLastPara="1" rIns="0" wrap="square" tIns="53325">
            <a:spAutoFit/>
          </a:bodyPr>
          <a:lstStyle/>
          <a:p>
            <a:pPr indent="-457200" lvl="0" marL="469265" marR="10795" rtl="0" algn="just">
              <a:lnSpc>
                <a:spcPct val="114999"/>
              </a:lnSpc>
              <a:spcBef>
                <a:spcPts val="0"/>
              </a:spcBef>
              <a:spcAft>
                <a:spcPts val="0"/>
              </a:spcAft>
              <a:buClr>
                <a:srgbClr val="124F5B"/>
              </a:buClr>
              <a:buSzPts val="1800"/>
              <a:buFont typeface="Arial"/>
              <a:buChar char="❏"/>
            </a:pPr>
            <a:r>
              <a:rPr lang="en-US" sz="1800">
                <a:solidFill>
                  <a:srgbClr val="124F5B"/>
                </a:solidFill>
                <a:latin typeface="Cambria"/>
                <a:ea typeface="Cambria"/>
                <a:cs typeface="Cambria"/>
                <a:sym typeface="Cambria"/>
              </a:rPr>
              <a:t>Examining the business KPIs for app development and devising a  solution to the problem.</a:t>
            </a:r>
            <a:endParaRPr sz="1800">
              <a:solidFill>
                <a:schemeClr val="dk1"/>
              </a:solidFill>
              <a:latin typeface="Cambria"/>
              <a:ea typeface="Cambria"/>
              <a:cs typeface="Cambria"/>
              <a:sym typeface="Cambria"/>
            </a:endParaRPr>
          </a:p>
          <a:p>
            <a:pPr indent="-457200" lvl="0" marL="469900" marR="0" rtl="0" algn="just">
              <a:lnSpc>
                <a:spcPct val="100000"/>
              </a:lnSpc>
              <a:spcBef>
                <a:spcPts val="325"/>
              </a:spcBef>
              <a:spcAft>
                <a:spcPts val="0"/>
              </a:spcAft>
              <a:buClr>
                <a:srgbClr val="124F5B"/>
              </a:buClr>
              <a:buSzPts val="1800"/>
              <a:buFont typeface="Arial"/>
              <a:buChar char="❏"/>
            </a:pPr>
            <a:r>
              <a:rPr lang="en-US" sz="1800">
                <a:solidFill>
                  <a:srgbClr val="124F5B"/>
                </a:solidFill>
                <a:latin typeface="Cambria"/>
                <a:ea typeface="Cambria"/>
                <a:cs typeface="Cambria"/>
                <a:sym typeface="Cambria"/>
              </a:rPr>
              <a:t>Handling the error, duplicate and NaN values in the dataset.</a:t>
            </a:r>
            <a:endParaRPr sz="1800">
              <a:solidFill>
                <a:schemeClr val="dk1"/>
              </a:solidFill>
              <a:latin typeface="Cambria"/>
              <a:ea typeface="Cambria"/>
              <a:cs typeface="Cambria"/>
              <a:sym typeface="Cambria"/>
            </a:endParaRPr>
          </a:p>
          <a:p>
            <a:pPr indent="-457200" lvl="0" marL="469265" marR="5080" rtl="0" algn="just">
              <a:lnSpc>
                <a:spcPct val="114999"/>
              </a:lnSpc>
              <a:spcBef>
                <a:spcPts val="0"/>
              </a:spcBef>
              <a:spcAft>
                <a:spcPts val="0"/>
              </a:spcAft>
              <a:buClr>
                <a:srgbClr val="124F5B"/>
              </a:buClr>
              <a:buSzPts val="1800"/>
              <a:buFont typeface="Arial"/>
              <a:buChar char="❏"/>
            </a:pPr>
            <a:r>
              <a:rPr lang="en-US" sz="1800">
                <a:solidFill>
                  <a:srgbClr val="124F5B"/>
                </a:solidFill>
                <a:latin typeface="Cambria"/>
                <a:ea typeface="Cambria"/>
                <a:cs typeface="Cambria"/>
                <a:sym typeface="Cambria"/>
              </a:rPr>
              <a:t>Designing multiple visualizations to summarize the information in  the dataset and successfully communicate the results and trends to  the reader.</a:t>
            </a:r>
            <a:endParaRPr sz="1800">
              <a:solidFill>
                <a:schemeClr val="dk1"/>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28"/>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432" name="Google Shape;432;p2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433" name="Google Shape;433;p2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434" name="Google Shape;434;p28"/>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435" name="Google Shape;435;p28"/>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436" name="Google Shape;436;p28"/>
          <p:cNvSpPr txBox="1"/>
          <p:nvPr>
            <p:ph type="title"/>
          </p:nvPr>
        </p:nvSpPr>
        <p:spPr>
          <a:xfrm>
            <a:off x="882683" y="937928"/>
            <a:ext cx="2869750" cy="411395"/>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Conclusion’s</a:t>
            </a:r>
            <a:endParaRPr b="1" sz="2800">
              <a:latin typeface="Calibri"/>
              <a:ea typeface="Calibri"/>
              <a:cs typeface="Calibri"/>
              <a:sym typeface="Calibri"/>
            </a:endParaRPr>
          </a:p>
        </p:txBody>
      </p:sp>
      <p:sp>
        <p:nvSpPr>
          <p:cNvPr id="437" name="Google Shape;437;p28"/>
          <p:cNvSpPr txBox="1"/>
          <p:nvPr/>
        </p:nvSpPr>
        <p:spPr>
          <a:xfrm>
            <a:off x="2869751" y="1260420"/>
            <a:ext cx="8753500" cy="5213607"/>
          </a:xfrm>
          <a:prstGeom prst="rect">
            <a:avLst/>
          </a:prstGeom>
          <a:noFill/>
          <a:ln>
            <a:noFill/>
          </a:ln>
        </p:spPr>
        <p:txBody>
          <a:bodyPr anchorCtr="0" anchor="t" bIns="0" lIns="0" spcFirstLastPara="1" rIns="0" wrap="square" tIns="118725">
            <a:spAutoFit/>
          </a:bodyPr>
          <a:lstStyle/>
          <a:p>
            <a:pPr indent="0" lvl="0" marL="36000" marR="0" rtl="0" algn="just">
              <a:spcBef>
                <a:spcPts val="0"/>
              </a:spcBef>
              <a:spcAft>
                <a:spcPts val="0"/>
              </a:spcAft>
              <a:buNone/>
            </a:pPr>
            <a:r>
              <a:rPr b="1" lang="en-US" sz="1700">
                <a:solidFill>
                  <a:schemeClr val="dk1"/>
                </a:solidFill>
                <a:latin typeface="Cambria"/>
                <a:ea typeface="Cambria"/>
                <a:cs typeface="Cambria"/>
                <a:sym typeface="Cambria"/>
              </a:rPr>
              <a:t>92.19% </a:t>
            </a:r>
            <a:r>
              <a:rPr lang="en-US" sz="1700">
                <a:solidFill>
                  <a:schemeClr val="dk1"/>
                </a:solidFill>
                <a:latin typeface="Cambria"/>
                <a:ea typeface="Cambria"/>
                <a:cs typeface="Cambria"/>
                <a:sym typeface="Cambria"/>
              </a:rPr>
              <a:t>apps are </a:t>
            </a:r>
            <a:r>
              <a:rPr b="1" lang="en-US" sz="1700">
                <a:solidFill>
                  <a:schemeClr val="dk1"/>
                </a:solidFill>
                <a:latin typeface="Cambria"/>
                <a:ea typeface="Cambria"/>
                <a:cs typeface="Cambria"/>
                <a:sym typeface="Cambria"/>
              </a:rPr>
              <a:t>Free </a:t>
            </a:r>
            <a:r>
              <a:rPr lang="en-US" sz="1700">
                <a:solidFill>
                  <a:schemeClr val="dk1"/>
                </a:solidFill>
                <a:latin typeface="Cambria"/>
                <a:ea typeface="Cambria"/>
                <a:cs typeface="Cambria"/>
                <a:sym typeface="Cambria"/>
              </a:rPr>
              <a:t>and 7.81% apps are paid in type.</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81.80% </a:t>
            </a:r>
            <a:r>
              <a:rPr lang="en-US" sz="1700">
                <a:solidFill>
                  <a:schemeClr val="dk1"/>
                </a:solidFill>
                <a:latin typeface="Cambria"/>
                <a:ea typeface="Cambria"/>
                <a:cs typeface="Cambria"/>
                <a:sym typeface="Cambria"/>
              </a:rPr>
              <a:t>apps have </a:t>
            </a:r>
            <a:r>
              <a:rPr b="1" lang="en-US" sz="1700">
                <a:solidFill>
                  <a:schemeClr val="dk1"/>
                </a:solidFill>
                <a:latin typeface="Cambria"/>
                <a:ea typeface="Cambria"/>
                <a:cs typeface="Cambria"/>
                <a:sym typeface="Cambria"/>
              </a:rPr>
              <a:t>Everyone </a:t>
            </a:r>
            <a:r>
              <a:rPr lang="en-US" sz="1700">
                <a:solidFill>
                  <a:schemeClr val="dk1"/>
                </a:solidFill>
                <a:latin typeface="Cambria"/>
                <a:ea typeface="Cambria"/>
                <a:cs typeface="Cambria"/>
                <a:sym typeface="Cambria"/>
              </a:rPr>
              <a:t>content rating.</a:t>
            </a:r>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Events </a:t>
            </a:r>
            <a:r>
              <a:rPr lang="en-US" sz="1700">
                <a:solidFill>
                  <a:schemeClr val="dk1"/>
                </a:solidFill>
                <a:latin typeface="Cambria"/>
                <a:ea typeface="Cambria"/>
                <a:cs typeface="Cambria"/>
                <a:sym typeface="Cambria"/>
              </a:rPr>
              <a:t>category has a </a:t>
            </a:r>
            <a:r>
              <a:rPr b="1" lang="en-US" sz="1700">
                <a:solidFill>
                  <a:schemeClr val="dk1"/>
                </a:solidFill>
                <a:latin typeface="Cambria"/>
                <a:ea typeface="Cambria"/>
                <a:cs typeface="Cambria"/>
                <a:sym typeface="Cambria"/>
              </a:rPr>
              <a:t>highest mean rating of 4.39 </a:t>
            </a:r>
            <a:r>
              <a:rPr lang="en-US" sz="1700">
                <a:solidFill>
                  <a:schemeClr val="dk1"/>
                </a:solidFill>
                <a:latin typeface="Cambria"/>
                <a:ea typeface="Cambria"/>
                <a:cs typeface="Cambria"/>
                <a:sym typeface="Cambria"/>
              </a:rPr>
              <a:t>and Dating category has lowest 4.05 rating.</a:t>
            </a:r>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Family, Game and Tools are top three </a:t>
            </a:r>
            <a:r>
              <a:rPr lang="en-US" sz="1700">
                <a:solidFill>
                  <a:schemeClr val="dk1"/>
                </a:solidFill>
                <a:latin typeface="Cambria"/>
                <a:ea typeface="Cambria"/>
                <a:cs typeface="Cambria"/>
                <a:sym typeface="Cambria"/>
              </a:rPr>
              <a:t>categories having 1906, 926 and 829 app count. </a:t>
            </a:r>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Most competitive category: </a:t>
            </a:r>
            <a:r>
              <a:rPr b="1" lang="en-US" sz="1700">
                <a:solidFill>
                  <a:schemeClr val="dk1"/>
                </a:solidFill>
                <a:latin typeface="Cambria"/>
                <a:ea typeface="Cambria"/>
                <a:cs typeface="Cambria"/>
                <a:sym typeface="Cambria"/>
              </a:rPr>
              <a:t>Family.</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Category with the highest number of installs: </a:t>
            </a:r>
            <a:r>
              <a:rPr b="1" lang="en-US" sz="1700">
                <a:solidFill>
                  <a:schemeClr val="dk1"/>
                </a:solidFill>
                <a:latin typeface="Cambria"/>
                <a:ea typeface="Cambria"/>
                <a:cs typeface="Cambria"/>
                <a:sym typeface="Cambria"/>
              </a:rPr>
              <a:t>Game.</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Tools, Entertainment, Education, Business and Medical are top Genres.</a:t>
            </a:r>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8783 Apps </a:t>
            </a:r>
            <a:r>
              <a:rPr lang="en-US" sz="1700">
                <a:solidFill>
                  <a:schemeClr val="dk1"/>
                </a:solidFill>
                <a:latin typeface="Cambria"/>
                <a:ea typeface="Cambria"/>
                <a:cs typeface="Cambria"/>
                <a:sym typeface="Cambria"/>
              </a:rPr>
              <a:t>are having size less than or equal to </a:t>
            </a:r>
            <a:r>
              <a:rPr b="1" lang="en-US" sz="1700">
                <a:solidFill>
                  <a:schemeClr val="dk1"/>
                </a:solidFill>
                <a:latin typeface="Cambria"/>
                <a:ea typeface="Cambria"/>
                <a:cs typeface="Cambria"/>
                <a:sym typeface="Cambria"/>
              </a:rPr>
              <a:t>50 MB.</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7749 Apps </a:t>
            </a:r>
            <a:r>
              <a:rPr lang="en-US" sz="1700">
                <a:solidFill>
                  <a:schemeClr val="dk1"/>
                </a:solidFill>
                <a:latin typeface="Cambria"/>
                <a:ea typeface="Cambria"/>
                <a:cs typeface="Cambria"/>
                <a:sym typeface="Cambria"/>
              </a:rPr>
              <a:t>has rating </a:t>
            </a:r>
            <a:r>
              <a:rPr b="1" lang="en-US" sz="1700">
                <a:solidFill>
                  <a:schemeClr val="dk1"/>
                </a:solidFill>
                <a:latin typeface="Cambria"/>
                <a:ea typeface="Cambria"/>
                <a:cs typeface="Cambria"/>
                <a:sym typeface="Cambria"/>
              </a:rPr>
              <a:t>more than 4.0 </a:t>
            </a:r>
            <a:r>
              <a:rPr lang="en-US" sz="1700">
                <a:solidFill>
                  <a:schemeClr val="dk1"/>
                </a:solidFill>
                <a:latin typeface="Cambria"/>
                <a:ea typeface="Cambria"/>
                <a:cs typeface="Cambria"/>
                <a:sym typeface="Cambria"/>
              </a:rPr>
              <a:t>including both type of app.</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b="1" lang="en-US" sz="1700">
                <a:solidFill>
                  <a:schemeClr val="dk1"/>
                </a:solidFill>
                <a:latin typeface="Cambria"/>
                <a:ea typeface="Cambria"/>
                <a:cs typeface="Cambria"/>
                <a:sym typeface="Cambria"/>
              </a:rPr>
              <a:t>Overall sentiment count </a:t>
            </a:r>
            <a:r>
              <a:rPr lang="en-US" sz="1700">
                <a:solidFill>
                  <a:schemeClr val="dk1"/>
                </a:solidFill>
                <a:latin typeface="Cambria"/>
                <a:ea typeface="Cambria"/>
                <a:cs typeface="Cambria"/>
                <a:sym typeface="Cambria"/>
              </a:rPr>
              <a:t>of merged dataset in which </a:t>
            </a:r>
            <a:r>
              <a:rPr b="1" lang="en-US" sz="1700">
                <a:solidFill>
                  <a:schemeClr val="dk1"/>
                </a:solidFill>
                <a:latin typeface="Cambria"/>
                <a:ea typeface="Cambria"/>
                <a:cs typeface="Cambria"/>
                <a:sym typeface="Cambria"/>
              </a:rPr>
              <a:t>Positive sentiment count is 64%, Negative  22% and Neutral 14%.</a:t>
            </a:r>
            <a:r>
              <a:rPr lang="en-US" sz="1700">
                <a:solidFill>
                  <a:schemeClr val="dk1"/>
                </a:solidFill>
                <a:latin typeface="Cambria"/>
                <a:ea typeface="Cambria"/>
                <a:cs typeface="Cambria"/>
                <a:sym typeface="Cambria"/>
              </a:rPr>
              <a:t> </a:t>
            </a:r>
            <a:endParaRPr/>
          </a:p>
          <a:p>
            <a:pPr indent="0" lvl="0" marL="36000" marR="0" rtl="0" algn="just">
              <a:spcBef>
                <a:spcPts val="1200"/>
              </a:spcBef>
              <a:spcAft>
                <a:spcPts val="0"/>
              </a:spcAft>
              <a:buNone/>
            </a:pPr>
            <a:r>
              <a:rPr lang="en-US" sz="1700">
                <a:solidFill>
                  <a:schemeClr val="dk1"/>
                </a:solidFill>
                <a:latin typeface="Verdana"/>
                <a:ea typeface="Verdana"/>
                <a:cs typeface="Verdana"/>
                <a:sym typeface="Verdana"/>
              </a:rPr>
              <a:t>It's good to develop a </a:t>
            </a:r>
            <a:r>
              <a:rPr b="1" lang="en-US" sz="1700">
                <a:solidFill>
                  <a:schemeClr val="dk1"/>
                </a:solidFill>
                <a:latin typeface="Verdana"/>
                <a:ea typeface="Verdana"/>
                <a:cs typeface="Verdana"/>
                <a:sym typeface="Verdana"/>
              </a:rPr>
              <a:t>Free type </a:t>
            </a:r>
            <a:r>
              <a:rPr lang="en-US" sz="1700">
                <a:solidFill>
                  <a:schemeClr val="dk1"/>
                </a:solidFill>
                <a:latin typeface="Verdana"/>
                <a:ea typeface="Verdana"/>
                <a:cs typeface="Verdana"/>
                <a:sym typeface="Verdana"/>
              </a:rPr>
              <a:t>app and having a content rating for </a:t>
            </a:r>
            <a:r>
              <a:rPr b="1" lang="en-US" sz="1700">
                <a:solidFill>
                  <a:schemeClr val="dk1"/>
                </a:solidFill>
                <a:latin typeface="Verdana"/>
                <a:ea typeface="Verdana"/>
                <a:cs typeface="Verdana"/>
                <a:sym typeface="Verdana"/>
              </a:rPr>
              <a:t>Everyone</a:t>
            </a:r>
            <a:endParaRPr/>
          </a:p>
          <a:p>
            <a:pPr indent="0" lvl="0" marL="36000" marR="0" rtl="0" algn="just">
              <a:spcBef>
                <a:spcPts val="1200"/>
              </a:spcBef>
              <a:spcAft>
                <a:spcPts val="0"/>
              </a:spcAft>
              <a:buNone/>
            </a:pPr>
            <a:r>
              <a:t/>
            </a:r>
            <a:endParaRPr sz="1700">
              <a:solidFill>
                <a:schemeClr val="dk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29"/>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443" name="Google Shape;443;p29"/>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444" name="Google Shape;444;p29"/>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445" name="Google Shape;445;p29"/>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446" name="Google Shape;446;p29"/>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447" name="Google Shape;447;p29"/>
          <p:cNvSpPr txBox="1"/>
          <p:nvPr>
            <p:ph type="title"/>
          </p:nvPr>
        </p:nvSpPr>
        <p:spPr>
          <a:xfrm>
            <a:off x="882683" y="937928"/>
            <a:ext cx="2869750" cy="411395"/>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2800"/>
              <a:buFont typeface="Arial"/>
              <a:buNone/>
            </a:pPr>
            <a:r>
              <a:rPr b="1" lang="en-US" sz="2800">
                <a:solidFill>
                  <a:schemeClr val="dk1"/>
                </a:solidFill>
                <a:latin typeface="Arial"/>
                <a:ea typeface="Arial"/>
                <a:cs typeface="Arial"/>
                <a:sym typeface="Arial"/>
              </a:rPr>
              <a:t>Conclusion’s</a:t>
            </a:r>
            <a:endParaRPr b="1" sz="2800">
              <a:latin typeface="Calibri"/>
              <a:ea typeface="Calibri"/>
              <a:cs typeface="Calibri"/>
              <a:sym typeface="Calibri"/>
            </a:endParaRPr>
          </a:p>
        </p:txBody>
      </p:sp>
      <p:sp>
        <p:nvSpPr>
          <p:cNvPr id="448" name="Google Shape;448;p29"/>
          <p:cNvSpPr txBox="1"/>
          <p:nvPr/>
        </p:nvSpPr>
        <p:spPr>
          <a:xfrm>
            <a:off x="2486025" y="1677570"/>
            <a:ext cx="8753500" cy="4490332"/>
          </a:xfrm>
          <a:prstGeom prst="rect">
            <a:avLst/>
          </a:prstGeom>
          <a:noFill/>
          <a:ln>
            <a:noFill/>
          </a:ln>
        </p:spPr>
        <p:txBody>
          <a:bodyPr anchorCtr="0" anchor="t" bIns="0" lIns="0" spcFirstLastPara="1" rIns="0" wrap="square" tIns="118725">
            <a:spAutoFit/>
          </a:bodyPr>
          <a:lstStyle/>
          <a:p>
            <a:pPr indent="0" lvl="0" marL="36000" marR="0" rtl="0" algn="just">
              <a:spcBef>
                <a:spcPts val="0"/>
              </a:spcBef>
              <a:spcAft>
                <a:spcPts val="0"/>
              </a:spcAft>
              <a:buNone/>
            </a:pPr>
            <a:r>
              <a:rPr lang="en-US" sz="1700">
                <a:solidFill>
                  <a:schemeClr val="dk1"/>
                </a:solidFill>
                <a:latin typeface="Verdana"/>
                <a:ea typeface="Verdana"/>
                <a:cs typeface="Verdana"/>
                <a:sym typeface="Verdana"/>
              </a:rPr>
              <a:t>Percentage of apps that are top rated = </a:t>
            </a:r>
            <a:r>
              <a:rPr b="1" lang="en-US" sz="1700">
                <a:solidFill>
                  <a:schemeClr val="dk1"/>
                </a:solidFill>
                <a:latin typeface="Verdana"/>
                <a:ea typeface="Verdana"/>
                <a:cs typeface="Verdana"/>
                <a:sym typeface="Verdana"/>
              </a:rPr>
              <a:t>    81.80%</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There are </a:t>
            </a:r>
            <a:r>
              <a:rPr b="1" lang="en-US" sz="1700">
                <a:solidFill>
                  <a:schemeClr val="dk1"/>
                </a:solidFill>
                <a:latin typeface="Cambria"/>
                <a:ea typeface="Cambria"/>
                <a:cs typeface="Cambria"/>
                <a:sym typeface="Cambria"/>
              </a:rPr>
              <a:t>20 </a:t>
            </a:r>
            <a:r>
              <a:rPr lang="en-US" sz="1700">
                <a:solidFill>
                  <a:schemeClr val="dk1"/>
                </a:solidFill>
                <a:latin typeface="Cambria"/>
                <a:ea typeface="Cambria"/>
                <a:cs typeface="Cambria"/>
                <a:sym typeface="Cambria"/>
              </a:rPr>
              <a:t>free apps that have been installed over a </a:t>
            </a:r>
            <a:r>
              <a:rPr b="1" lang="en-US" sz="1700">
                <a:solidFill>
                  <a:schemeClr val="dk1"/>
                </a:solidFill>
                <a:latin typeface="Cambria"/>
                <a:ea typeface="Cambria"/>
                <a:cs typeface="Cambria"/>
                <a:sym typeface="Cambria"/>
              </a:rPr>
              <a:t>billion </a:t>
            </a:r>
            <a:r>
              <a:rPr lang="en-US" sz="1700">
                <a:solidFill>
                  <a:schemeClr val="dk1"/>
                </a:solidFill>
                <a:latin typeface="Cambria"/>
                <a:ea typeface="Cambria"/>
                <a:cs typeface="Cambria"/>
                <a:sym typeface="Cambria"/>
              </a:rPr>
              <a:t>times</a:t>
            </a:r>
            <a:endParaRPr sz="1700">
              <a:solidFill>
                <a:schemeClr val="dk1"/>
              </a:solidFill>
              <a:latin typeface="Cambria"/>
              <a:ea typeface="Cambria"/>
              <a:cs typeface="Cambria"/>
              <a:sym typeface="Cambria"/>
            </a:endParaRPr>
          </a:p>
          <a:p>
            <a:pPr indent="0" lvl="0" marL="36000" marR="5080" rtl="0" algn="just">
              <a:spcBef>
                <a:spcPts val="1200"/>
              </a:spcBef>
              <a:spcAft>
                <a:spcPts val="0"/>
              </a:spcAft>
              <a:buNone/>
            </a:pPr>
            <a:r>
              <a:rPr b="1" lang="en-US" sz="1700">
                <a:solidFill>
                  <a:schemeClr val="dk1"/>
                </a:solidFill>
                <a:latin typeface="Cambria"/>
                <a:ea typeface="Cambria"/>
                <a:cs typeface="Cambria"/>
                <a:sym typeface="Cambria"/>
              </a:rPr>
              <a:t>Minecraft </a:t>
            </a:r>
            <a:r>
              <a:rPr lang="en-US" sz="1700">
                <a:solidFill>
                  <a:schemeClr val="dk1"/>
                </a:solidFill>
                <a:latin typeface="Cambria"/>
                <a:ea typeface="Cambria"/>
                <a:cs typeface="Cambria"/>
                <a:sym typeface="Cambria"/>
              </a:rPr>
              <a:t>is the only app in the paid category with over </a:t>
            </a:r>
            <a:r>
              <a:rPr b="1" lang="en-US" sz="1700">
                <a:solidFill>
                  <a:schemeClr val="dk1"/>
                </a:solidFill>
                <a:latin typeface="Cambria"/>
                <a:ea typeface="Cambria"/>
                <a:cs typeface="Cambria"/>
                <a:sym typeface="Cambria"/>
              </a:rPr>
              <a:t>10M </a:t>
            </a:r>
            <a:r>
              <a:rPr lang="en-US" sz="1700">
                <a:solidFill>
                  <a:schemeClr val="dk1"/>
                </a:solidFill>
                <a:latin typeface="Cambria"/>
                <a:ea typeface="Cambria"/>
                <a:cs typeface="Cambria"/>
                <a:sym typeface="Cambria"/>
              </a:rPr>
              <a:t>installs,  and also has produced the most revenue only from installation fee.</a:t>
            </a:r>
            <a:endParaRPr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Price, Rating, Size </a:t>
            </a:r>
            <a:r>
              <a:rPr b="1" lang="en-US" sz="1700">
                <a:solidFill>
                  <a:schemeClr val="dk1"/>
                </a:solidFill>
                <a:latin typeface="Cambria"/>
                <a:ea typeface="Cambria"/>
                <a:cs typeface="Cambria"/>
                <a:sym typeface="Cambria"/>
              </a:rPr>
              <a:t>has no or very less correlation </a:t>
            </a:r>
            <a:r>
              <a:rPr lang="en-US" sz="1700">
                <a:solidFill>
                  <a:schemeClr val="dk1"/>
                </a:solidFill>
                <a:latin typeface="Cambria"/>
                <a:ea typeface="Cambria"/>
                <a:cs typeface="Cambria"/>
                <a:sym typeface="Cambria"/>
              </a:rPr>
              <a:t>with </a:t>
            </a:r>
            <a:r>
              <a:rPr b="1" lang="en-US" sz="1700">
                <a:solidFill>
                  <a:schemeClr val="dk1"/>
                </a:solidFill>
                <a:latin typeface="Cambria"/>
                <a:ea typeface="Cambria"/>
                <a:cs typeface="Cambria"/>
                <a:sym typeface="Cambria"/>
              </a:rPr>
              <a:t>Sentiment Polarity</a:t>
            </a:r>
            <a:r>
              <a:rPr lang="en-US" sz="1700">
                <a:solidFill>
                  <a:schemeClr val="dk1"/>
                </a:solidFill>
                <a:latin typeface="Cambria"/>
                <a:ea typeface="Cambria"/>
                <a:cs typeface="Cambria"/>
                <a:sym typeface="Cambria"/>
              </a:rPr>
              <a:t>.</a:t>
            </a:r>
            <a:endParaRPr b="1" sz="1700">
              <a:solidFill>
                <a:schemeClr val="dk1"/>
              </a:solidFill>
              <a:latin typeface="Cambria"/>
              <a:ea typeface="Cambria"/>
              <a:cs typeface="Cambria"/>
              <a:sym typeface="Cambria"/>
            </a:endParaRPr>
          </a:p>
          <a:p>
            <a:pPr indent="0" lvl="0" marL="36000" marR="0" rtl="0" algn="just">
              <a:spcBef>
                <a:spcPts val="1200"/>
              </a:spcBef>
              <a:spcAft>
                <a:spcPts val="0"/>
              </a:spcAft>
              <a:buNone/>
            </a:pPr>
            <a:r>
              <a:rPr lang="en-US" sz="1700">
                <a:solidFill>
                  <a:schemeClr val="dk1"/>
                </a:solidFill>
                <a:latin typeface="Cambria"/>
                <a:ea typeface="Cambria"/>
                <a:cs typeface="Cambria"/>
                <a:sym typeface="Cambria"/>
              </a:rPr>
              <a:t>The median size of the apps in the play store is 12 MB</a:t>
            </a:r>
            <a:endParaRPr/>
          </a:p>
          <a:p>
            <a:pPr indent="0" lvl="0" marL="36000" marR="24130" rtl="0" algn="just">
              <a:spcBef>
                <a:spcPts val="1200"/>
              </a:spcBef>
              <a:spcAft>
                <a:spcPts val="0"/>
              </a:spcAft>
              <a:buNone/>
            </a:pPr>
            <a:r>
              <a:rPr lang="en-US" sz="1700">
                <a:solidFill>
                  <a:schemeClr val="dk1"/>
                </a:solidFill>
                <a:latin typeface="Cambria"/>
                <a:ea typeface="Cambria"/>
                <a:cs typeface="Cambria"/>
                <a:sym typeface="Cambria"/>
              </a:rPr>
              <a:t>The apps whose size </a:t>
            </a:r>
            <a:r>
              <a:rPr b="1" lang="en-US" sz="1700">
                <a:solidFill>
                  <a:schemeClr val="dk1"/>
                </a:solidFill>
                <a:latin typeface="Cambria"/>
                <a:ea typeface="Cambria"/>
                <a:cs typeface="Cambria"/>
                <a:sym typeface="Cambria"/>
              </a:rPr>
              <a:t>varies with device </a:t>
            </a:r>
            <a:r>
              <a:rPr lang="en-US" sz="1700">
                <a:solidFill>
                  <a:schemeClr val="dk1"/>
                </a:solidFill>
                <a:latin typeface="Cambria"/>
                <a:ea typeface="Cambria"/>
                <a:cs typeface="Cambria"/>
                <a:sym typeface="Cambria"/>
              </a:rPr>
              <a:t>has the highest number  average app installs.</a:t>
            </a:r>
            <a:endParaRPr/>
          </a:p>
          <a:p>
            <a:pPr indent="0" lvl="0" marL="36000" marR="5080" rtl="0" algn="just">
              <a:spcBef>
                <a:spcPts val="1200"/>
              </a:spcBef>
              <a:spcAft>
                <a:spcPts val="0"/>
              </a:spcAft>
              <a:buNone/>
            </a:pPr>
            <a:r>
              <a:rPr lang="en-US" sz="1700">
                <a:solidFill>
                  <a:schemeClr val="dk1"/>
                </a:solidFill>
                <a:latin typeface="Cambria"/>
                <a:ea typeface="Cambria"/>
                <a:cs typeface="Cambria"/>
                <a:sym typeface="Cambria"/>
              </a:rPr>
              <a:t>The apps whose size is </a:t>
            </a:r>
            <a:r>
              <a:rPr b="1" lang="en-US" sz="1700">
                <a:solidFill>
                  <a:schemeClr val="dk1"/>
                </a:solidFill>
                <a:latin typeface="Cambria"/>
                <a:ea typeface="Cambria"/>
                <a:cs typeface="Cambria"/>
                <a:sym typeface="Cambria"/>
              </a:rPr>
              <a:t>greater than 90 MB </a:t>
            </a:r>
            <a:r>
              <a:rPr lang="en-US" sz="1700">
                <a:solidFill>
                  <a:schemeClr val="dk1"/>
                </a:solidFill>
                <a:latin typeface="Cambria"/>
                <a:ea typeface="Cambria"/>
                <a:cs typeface="Cambria"/>
                <a:sym typeface="Cambria"/>
              </a:rPr>
              <a:t>has the highest number  of average user reviews, ie, they are more popular than the rest.</a:t>
            </a:r>
            <a:endParaRPr/>
          </a:p>
          <a:p>
            <a:pPr indent="0" lvl="0" marL="36000" marR="10160" rtl="0" algn="just">
              <a:spcBef>
                <a:spcPts val="1200"/>
              </a:spcBef>
              <a:spcAft>
                <a:spcPts val="0"/>
              </a:spcAft>
              <a:buNone/>
            </a:pPr>
            <a:r>
              <a:rPr b="1" lang="en-US" sz="1700">
                <a:solidFill>
                  <a:schemeClr val="dk1"/>
                </a:solidFill>
                <a:latin typeface="Cambria"/>
                <a:ea typeface="Cambria"/>
                <a:cs typeface="Cambria"/>
                <a:sym typeface="Cambria"/>
              </a:rPr>
              <a:t>Helix Jump </a:t>
            </a:r>
            <a:r>
              <a:rPr lang="en-US" sz="1700">
                <a:solidFill>
                  <a:schemeClr val="dk1"/>
                </a:solidFill>
                <a:latin typeface="Cambria"/>
                <a:ea typeface="Cambria"/>
                <a:cs typeface="Cambria"/>
                <a:sym typeface="Cambria"/>
              </a:rPr>
              <a:t>has the highest number of positive reviews and </a:t>
            </a:r>
            <a:r>
              <a:rPr b="1" lang="en-US" sz="1700">
                <a:solidFill>
                  <a:schemeClr val="dk1"/>
                </a:solidFill>
                <a:latin typeface="Cambria"/>
                <a:ea typeface="Cambria"/>
                <a:cs typeface="Cambria"/>
                <a:sym typeface="Cambria"/>
              </a:rPr>
              <a:t>Angry  Birds Classic </a:t>
            </a:r>
            <a:r>
              <a:rPr lang="en-US" sz="1700">
                <a:solidFill>
                  <a:schemeClr val="dk1"/>
                </a:solidFill>
                <a:latin typeface="Cambria"/>
                <a:ea typeface="Cambria"/>
                <a:cs typeface="Cambria"/>
                <a:sym typeface="Cambria"/>
              </a:rPr>
              <a:t>has the highest number of negative reviews.</a:t>
            </a:r>
            <a:endParaRPr/>
          </a:p>
          <a:p>
            <a:pPr indent="0" lvl="0" marL="36000" marR="0" rtl="0" algn="just">
              <a:spcBef>
                <a:spcPts val="1200"/>
              </a:spcBef>
              <a:spcAft>
                <a:spcPts val="0"/>
              </a:spcAft>
              <a:buNone/>
            </a:pPr>
            <a:r>
              <a:t/>
            </a:r>
            <a:endParaRPr sz="1700">
              <a:solidFill>
                <a:schemeClr val="dk1"/>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3"/>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19" name="Google Shape;119;p3"/>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20" name="Google Shape;120;p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21" name="Google Shape;121;p3"/>
          <p:cNvPicPr preferRelativeResize="0"/>
          <p:nvPr/>
        </p:nvPicPr>
        <p:blipFill rotWithShape="1">
          <a:blip r:embed="rId5">
            <a:alphaModFix/>
          </a:blip>
          <a:srcRect b="0" l="0" r="0" t="0"/>
          <a:stretch/>
        </p:blipFill>
        <p:spPr>
          <a:xfrm>
            <a:off x="882683" y="191401"/>
            <a:ext cx="1987068" cy="848898"/>
          </a:xfrm>
          <a:prstGeom prst="rect">
            <a:avLst/>
          </a:prstGeom>
          <a:noFill/>
          <a:ln>
            <a:noFill/>
          </a:ln>
        </p:spPr>
      </p:pic>
      <p:pic>
        <p:nvPicPr>
          <p:cNvPr id="122" name="Google Shape;122;p3"/>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23" name="Google Shape;123;p3"/>
          <p:cNvSpPr txBox="1"/>
          <p:nvPr>
            <p:ph type="title"/>
          </p:nvPr>
        </p:nvSpPr>
        <p:spPr>
          <a:xfrm>
            <a:off x="1765367" y="981478"/>
            <a:ext cx="7852660" cy="505267"/>
          </a:xfrm>
          <a:prstGeom prst="rect">
            <a:avLst/>
          </a:prstGeom>
          <a:solidFill>
            <a:schemeClr val="lt2"/>
          </a:solidFill>
          <a:ln>
            <a:noFill/>
          </a:ln>
        </p:spPr>
        <p:txBody>
          <a:bodyPr anchorCtr="0" anchor="b" bIns="0" lIns="0" spcFirstLastPara="1" rIns="0" wrap="square" tIns="12700">
            <a:spAutoFit/>
          </a:bodyPr>
          <a:lstStyle/>
          <a:p>
            <a:pPr indent="0" lvl="0" marL="12700" marR="5080" rtl="0" algn="l">
              <a:lnSpc>
                <a:spcPct val="100000"/>
              </a:lnSpc>
              <a:spcBef>
                <a:spcPts val="0"/>
              </a:spcBef>
              <a:spcAft>
                <a:spcPts val="0"/>
              </a:spcAft>
              <a:buClr>
                <a:schemeClr val="dk1"/>
              </a:buClr>
              <a:buSzPts val="3200"/>
              <a:buFont typeface="Calibri"/>
              <a:buNone/>
            </a:pPr>
            <a:r>
              <a:rPr b="1" lang="en-US" sz="3200">
                <a:latin typeface="Calibri"/>
                <a:ea typeface="Calibri"/>
                <a:cs typeface="Calibri"/>
                <a:sym typeface="Calibri"/>
              </a:rPr>
              <a:t>INTRODUCTION OF GOOGLE PLAY STORE :</a:t>
            </a:r>
            <a:endParaRPr b="1" sz="3200">
              <a:latin typeface="Calibri"/>
              <a:ea typeface="Calibri"/>
              <a:cs typeface="Calibri"/>
              <a:sym typeface="Calibri"/>
            </a:endParaRPr>
          </a:p>
        </p:txBody>
      </p:sp>
      <p:sp>
        <p:nvSpPr>
          <p:cNvPr id="124" name="Google Shape;124;p3"/>
          <p:cNvSpPr txBox="1"/>
          <p:nvPr/>
        </p:nvSpPr>
        <p:spPr>
          <a:xfrm>
            <a:off x="212035" y="1738847"/>
            <a:ext cx="11675165" cy="4456609"/>
          </a:xfrm>
          <a:prstGeom prst="rect">
            <a:avLst/>
          </a:prstGeom>
          <a:noFill/>
          <a:ln>
            <a:noFill/>
          </a:ln>
        </p:spPr>
        <p:txBody>
          <a:bodyPr anchorCtr="0" anchor="t" bIns="45700" lIns="91425" spcFirstLastPara="1" rIns="91425" wrap="square" tIns="45700">
            <a:noAutofit/>
          </a:bodyPr>
          <a:lstStyle/>
          <a:p>
            <a:pPr indent="-285749" lvl="0" marL="429749" marR="0" rtl="0" algn="just">
              <a:lnSpc>
                <a:spcPct val="100000"/>
              </a:lnSpc>
              <a:spcBef>
                <a:spcPts val="0"/>
              </a:spcBef>
              <a:spcAft>
                <a:spcPts val="0"/>
              </a:spcAft>
              <a:buClr>
                <a:srgbClr val="000000"/>
              </a:buClr>
              <a:buSzPts val="1800"/>
              <a:buFont typeface="Noto Sans Symbols"/>
              <a:buChar char="✔"/>
            </a:pPr>
            <a:r>
              <a:rPr b="0" lang="en-US" sz="1800" strike="noStrike">
                <a:solidFill>
                  <a:srgbClr val="1E4E79"/>
                </a:solidFill>
                <a:latin typeface="Cambria"/>
                <a:ea typeface="Cambria"/>
                <a:cs typeface="Cambria"/>
                <a:sym typeface="Cambria"/>
              </a:rPr>
              <a:t>Android is the most popular operating system in the world, with over 2.5 billion active users spanning over 190 countries.</a:t>
            </a:r>
            <a:endParaRPr b="0" sz="1800" strike="noStrike">
              <a:solidFill>
                <a:srgbClr val="1E4E79"/>
              </a:solidFill>
              <a:latin typeface="Cambria"/>
              <a:ea typeface="Cambria"/>
              <a:cs typeface="Cambria"/>
              <a:sym typeface="Cambria"/>
            </a:endParaRPr>
          </a:p>
          <a:p>
            <a:pPr indent="-285749" lvl="0" marL="429749" marR="0" rtl="0" algn="just">
              <a:lnSpc>
                <a:spcPct val="100000"/>
              </a:lnSpc>
              <a:spcBef>
                <a:spcPts val="0"/>
              </a:spcBef>
              <a:spcAft>
                <a:spcPts val="0"/>
              </a:spcAft>
              <a:buClr>
                <a:srgbClr val="000000"/>
              </a:buClr>
              <a:buSzPts val="1800"/>
              <a:buFont typeface="Noto Sans Symbols"/>
              <a:buChar char="✔"/>
            </a:pPr>
            <a:r>
              <a:rPr b="0" lang="en-US" sz="1800" strike="noStrike">
                <a:solidFill>
                  <a:srgbClr val="1E4E79"/>
                </a:solidFill>
                <a:latin typeface="Cambria"/>
                <a:ea typeface="Cambria"/>
                <a:cs typeface="Cambria"/>
                <a:sym typeface="Cambria"/>
              </a:rPr>
              <a:t>Google Play was launched on March 6, 2012, bringing together Android Market marking a shift in Google's digital distribution strategy .</a:t>
            </a:r>
            <a:endParaRPr b="0" sz="1800" strike="noStrike">
              <a:solidFill>
                <a:srgbClr val="1E4E79"/>
              </a:solidFill>
              <a:latin typeface="Cambria"/>
              <a:ea typeface="Cambria"/>
              <a:cs typeface="Cambria"/>
              <a:sym typeface="Cambria"/>
            </a:endParaRPr>
          </a:p>
          <a:p>
            <a:pPr indent="-285749" lvl="0" marL="429749" marR="0" rtl="0" algn="just">
              <a:lnSpc>
                <a:spcPct val="100000"/>
              </a:lnSpc>
              <a:spcBef>
                <a:spcPts val="0"/>
              </a:spcBef>
              <a:spcAft>
                <a:spcPts val="0"/>
              </a:spcAft>
              <a:buClr>
                <a:srgbClr val="000000"/>
              </a:buClr>
              <a:buSzPts val="1800"/>
              <a:buFont typeface="Noto Sans Symbols"/>
              <a:buChar char="✔"/>
            </a:pPr>
            <a:r>
              <a:rPr b="0" lang="en-US" sz="1800" strike="noStrike">
                <a:solidFill>
                  <a:srgbClr val="1E4E79"/>
                </a:solidFill>
                <a:latin typeface="Cambria"/>
                <a:ea typeface="Cambria"/>
                <a:cs typeface="Cambria"/>
                <a:sym typeface="Cambria"/>
              </a:rPr>
              <a:t> Android is the dominant mobile operating system today more than 85% of all mobile devices running Google’s OS. The Google Play Store is the largest and most popular Android app store. </a:t>
            </a:r>
            <a:endParaRPr sz="1800">
              <a:solidFill>
                <a:srgbClr val="1E4E79"/>
              </a:solidFill>
              <a:latin typeface="Cambria"/>
              <a:ea typeface="Cambria"/>
              <a:cs typeface="Cambria"/>
              <a:sym typeface="Cambria"/>
            </a:endParaRPr>
          </a:p>
          <a:p>
            <a:pPr indent="-285749" lvl="0" marL="429749" marR="0" rtl="0" algn="just">
              <a:lnSpc>
                <a:spcPct val="100000"/>
              </a:lnSpc>
              <a:spcBef>
                <a:spcPts val="0"/>
              </a:spcBef>
              <a:spcAft>
                <a:spcPts val="0"/>
              </a:spcAft>
              <a:buClr>
                <a:srgbClr val="000000"/>
              </a:buClr>
              <a:buSzPts val="1800"/>
              <a:buFont typeface="Noto Sans Symbols"/>
              <a:buChar char="✔"/>
            </a:pPr>
            <a:r>
              <a:rPr b="0" lang="en-US" sz="1800" strike="noStrike">
                <a:solidFill>
                  <a:srgbClr val="1E4E79"/>
                </a:solidFill>
                <a:latin typeface="Cambria"/>
                <a:ea typeface="Cambria"/>
                <a:cs typeface="Cambria"/>
                <a:sym typeface="Cambria"/>
              </a:rPr>
              <a:t>There are more than 3.04 million apps found on Google Play Store.</a:t>
            </a:r>
            <a:endParaRPr/>
          </a:p>
          <a:p>
            <a:pPr indent="-285749" lvl="0" marL="429749" marR="0" rtl="0" algn="just">
              <a:lnSpc>
                <a:spcPct val="100000"/>
              </a:lnSpc>
              <a:spcBef>
                <a:spcPts val="0"/>
              </a:spcBef>
              <a:spcAft>
                <a:spcPts val="0"/>
              </a:spcAft>
              <a:buClr>
                <a:srgbClr val="000000"/>
              </a:buClr>
              <a:buSzPts val="1800"/>
              <a:buFont typeface="Noto Sans Symbols"/>
              <a:buChar char="✔"/>
            </a:pPr>
            <a:r>
              <a:rPr lang="en-US" sz="1800">
                <a:solidFill>
                  <a:srgbClr val="1E4E79"/>
                </a:solidFill>
                <a:latin typeface="Cambria"/>
                <a:ea typeface="Cambria"/>
                <a:cs typeface="Cambria"/>
                <a:sym typeface="Cambria"/>
              </a:rPr>
              <a:t> </a:t>
            </a:r>
            <a:r>
              <a:rPr b="0" lang="en-US" sz="1800" strike="noStrike">
                <a:solidFill>
                  <a:srgbClr val="1E4E79"/>
                </a:solidFill>
                <a:latin typeface="Cambria"/>
                <a:ea typeface="Cambria"/>
                <a:cs typeface="Cambria"/>
                <a:sym typeface="Cambria"/>
              </a:rPr>
              <a:t>The Play Store apps data has enormous potential to drive app-making businesses to success.</a:t>
            </a:r>
            <a:endParaRPr sz="1800">
              <a:solidFill>
                <a:srgbClr val="1E4E79"/>
              </a:solidFill>
              <a:latin typeface="Cambria"/>
              <a:ea typeface="Cambria"/>
              <a:cs typeface="Cambria"/>
              <a:sym typeface="Cambria"/>
            </a:endParaRPr>
          </a:p>
          <a:p>
            <a:pPr indent="-285749" lvl="0" marL="429749" marR="0" rtl="0" algn="just">
              <a:lnSpc>
                <a:spcPct val="100000"/>
              </a:lnSpc>
              <a:spcBef>
                <a:spcPts val="0"/>
              </a:spcBef>
              <a:spcAft>
                <a:spcPts val="0"/>
              </a:spcAft>
              <a:buClr>
                <a:srgbClr val="000000"/>
              </a:buClr>
              <a:buSzPts val="1800"/>
              <a:buFont typeface="Noto Sans Symbols"/>
              <a:buChar char="✔"/>
            </a:pPr>
            <a:r>
              <a:rPr b="0" lang="en-US" sz="1800" strike="noStrike">
                <a:solidFill>
                  <a:srgbClr val="1E4E79"/>
                </a:solidFill>
                <a:latin typeface="Cambria"/>
                <a:ea typeface="Cambria"/>
                <a:cs typeface="Cambria"/>
                <a:sym typeface="Cambria"/>
              </a:rPr>
              <a:t>Actionable insights can be drawn for developers to work on and capture the Android market.</a:t>
            </a:r>
            <a:r>
              <a:rPr lang="en-US" sz="1800">
                <a:solidFill>
                  <a:srgbClr val="1E4E79"/>
                </a:solidFill>
                <a:latin typeface="Cambria"/>
                <a:ea typeface="Cambria"/>
                <a:cs typeface="Cambria"/>
                <a:sym typeface="Cambria"/>
              </a:rPr>
              <a:t> </a:t>
            </a:r>
            <a:r>
              <a:rPr b="0" lang="en-US" sz="1800" strike="noStrike">
                <a:solidFill>
                  <a:srgbClr val="1E4E79"/>
                </a:solidFill>
                <a:latin typeface="Cambria"/>
                <a:ea typeface="Cambria"/>
                <a:cs typeface="Cambria"/>
                <a:sym typeface="Cambria"/>
              </a:rPr>
              <a:t>The main goal of our project is-</a:t>
            </a:r>
            <a:endParaRPr b="0" sz="1800" strike="noStrike">
              <a:solidFill>
                <a:srgbClr val="1E4E79"/>
              </a:solidFill>
              <a:latin typeface="Cambria"/>
              <a:ea typeface="Cambria"/>
              <a:cs typeface="Cambria"/>
              <a:sym typeface="Cambria"/>
            </a:endParaRPr>
          </a:p>
          <a:p>
            <a:pPr indent="-342900" lvl="0" marL="717550" marR="0" rtl="0" algn="just">
              <a:lnSpc>
                <a:spcPct val="100000"/>
              </a:lnSpc>
              <a:spcBef>
                <a:spcPts val="0"/>
              </a:spcBef>
              <a:spcAft>
                <a:spcPts val="0"/>
              </a:spcAft>
              <a:buClr>
                <a:srgbClr val="000000"/>
              </a:buClr>
              <a:buSzPts val="1800"/>
              <a:buFont typeface="Calibri"/>
              <a:buAutoNum type="arabicPeriod"/>
            </a:pPr>
            <a:r>
              <a:rPr b="0" lang="en-US" sz="1800" strike="noStrike">
                <a:solidFill>
                  <a:srgbClr val="1E4E79"/>
                </a:solidFill>
                <a:latin typeface="Calibri"/>
                <a:ea typeface="Calibri"/>
                <a:cs typeface="Calibri"/>
                <a:sym typeface="Calibri"/>
              </a:rPr>
              <a:t>The purpose of our project is to gather and analyze detailed information on apps in the Google Play Store in order to provide insights on app features and the current state of the Android app market.      </a:t>
            </a:r>
            <a:endParaRPr b="0" sz="1800" strike="noStrike">
              <a:solidFill>
                <a:srgbClr val="1E4E79"/>
              </a:solidFill>
              <a:latin typeface="Calibri"/>
              <a:ea typeface="Calibri"/>
              <a:cs typeface="Calibri"/>
              <a:sym typeface="Calibri"/>
            </a:endParaRPr>
          </a:p>
          <a:p>
            <a:pPr indent="-342900" lvl="0" marL="717550" marR="0" rtl="0" algn="just">
              <a:lnSpc>
                <a:spcPct val="100000"/>
              </a:lnSpc>
              <a:spcBef>
                <a:spcPts val="0"/>
              </a:spcBef>
              <a:spcAft>
                <a:spcPts val="0"/>
              </a:spcAft>
              <a:buClr>
                <a:srgbClr val="000000"/>
              </a:buClr>
              <a:buSzPts val="1800"/>
              <a:buFont typeface="Calibri"/>
              <a:buAutoNum type="arabicPeriod"/>
            </a:pPr>
            <a:r>
              <a:rPr b="0" lang="en-US" sz="1800" strike="noStrike">
                <a:solidFill>
                  <a:srgbClr val="1E4E79"/>
                </a:solidFill>
                <a:latin typeface="Calibri"/>
                <a:ea typeface="Calibri"/>
                <a:cs typeface="Calibri"/>
                <a:sym typeface="Calibri"/>
              </a:rPr>
              <a:t>The Objective of the project to Explore and analyze the data to discover key factors responsible for app engagement and success.</a:t>
            </a:r>
            <a:endParaRPr sz="1800">
              <a:solidFill>
                <a:schemeClr val="accent5"/>
              </a:solidFill>
              <a:latin typeface="Calibri"/>
              <a:ea typeface="Calibri"/>
              <a:cs typeface="Calibri"/>
              <a:sym typeface="Calibri"/>
            </a:endParaRPr>
          </a:p>
          <a:p>
            <a:pPr indent="0" lvl="0" marL="144000" marR="0" rtl="0" algn="just">
              <a:lnSpc>
                <a:spcPct val="100000"/>
              </a:lnSpc>
              <a:spcBef>
                <a:spcPts val="0"/>
              </a:spcBef>
              <a:spcAft>
                <a:spcPts val="0"/>
              </a:spcAft>
              <a:buNone/>
            </a:pPr>
            <a:r>
              <a:t/>
            </a:r>
            <a:endParaRPr b="0" sz="1800" strike="noStrike">
              <a:solidFill>
                <a:schemeClr val="accent5"/>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0"/>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454" name="Google Shape;454;p3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455" name="Google Shape;455;p3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456" name="Google Shape;456;p30"/>
          <p:cNvPicPr preferRelativeResize="0"/>
          <p:nvPr/>
        </p:nvPicPr>
        <p:blipFill rotWithShape="1">
          <a:blip r:embed="rId5">
            <a:alphaModFix/>
          </a:blip>
          <a:srcRect b="0" l="0" r="0" t="0"/>
          <a:stretch/>
        </p:blipFill>
        <p:spPr>
          <a:xfrm>
            <a:off x="3558599" y="502627"/>
            <a:ext cx="4685069" cy="1547446"/>
          </a:xfrm>
          <a:prstGeom prst="rect">
            <a:avLst/>
          </a:prstGeom>
          <a:noFill/>
          <a:ln>
            <a:noFill/>
          </a:ln>
        </p:spPr>
      </p:pic>
      <p:pic>
        <p:nvPicPr>
          <p:cNvPr id="457" name="Google Shape;457;p30"/>
          <p:cNvPicPr preferRelativeResize="0"/>
          <p:nvPr/>
        </p:nvPicPr>
        <p:blipFill rotWithShape="1">
          <a:blip r:embed="rId6">
            <a:alphaModFix/>
          </a:blip>
          <a:srcRect b="0" l="0" r="0" t="0"/>
          <a:stretch/>
        </p:blipFill>
        <p:spPr>
          <a:xfrm>
            <a:off x="0" y="6000750"/>
            <a:ext cx="2486025" cy="857250"/>
          </a:xfrm>
          <a:prstGeom prst="rect">
            <a:avLst/>
          </a:prstGeom>
          <a:noFill/>
          <a:ln>
            <a:noFill/>
          </a:ln>
        </p:spPr>
      </p:pic>
      <p:pic>
        <p:nvPicPr>
          <p:cNvPr descr="Download Thank You HD images for PPT, Whatsapp, Facebook ..." id="458" name="Google Shape;458;p30"/>
          <p:cNvPicPr preferRelativeResize="0"/>
          <p:nvPr/>
        </p:nvPicPr>
        <p:blipFill rotWithShape="1">
          <a:blip r:embed="rId7">
            <a:alphaModFix/>
          </a:blip>
          <a:srcRect b="0" l="0" r="0" t="0"/>
          <a:stretch/>
        </p:blipFill>
        <p:spPr>
          <a:xfrm>
            <a:off x="2016894" y="2050073"/>
            <a:ext cx="9249635" cy="42999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30" name="Google Shape;130;p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31" name="Google Shape;131;p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32" name="Google Shape;132;p4"/>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33" name="Google Shape;133;p4"/>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34" name="Google Shape;134;p4"/>
          <p:cNvSpPr txBox="1"/>
          <p:nvPr>
            <p:ph type="title"/>
          </p:nvPr>
        </p:nvSpPr>
        <p:spPr>
          <a:xfrm>
            <a:off x="1339601" y="828716"/>
            <a:ext cx="1578916" cy="505267"/>
          </a:xfrm>
          <a:prstGeom prst="rect">
            <a:avLst/>
          </a:prstGeom>
          <a:solidFill>
            <a:schemeClr val="lt2"/>
          </a:solidFill>
          <a:ln>
            <a:noFill/>
          </a:ln>
        </p:spPr>
        <p:txBody>
          <a:bodyPr anchorCtr="0" anchor="b" bIns="0" lIns="0" spcFirstLastPara="1" rIns="0" wrap="square" tIns="12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Agenda</a:t>
            </a:r>
            <a:endParaRPr b="1" sz="3200"/>
          </a:p>
        </p:txBody>
      </p:sp>
      <p:sp>
        <p:nvSpPr>
          <p:cNvPr id="135" name="Google Shape;135;p4"/>
          <p:cNvSpPr txBox="1"/>
          <p:nvPr/>
        </p:nvSpPr>
        <p:spPr>
          <a:xfrm>
            <a:off x="3351008" y="1309361"/>
            <a:ext cx="5489983" cy="4999317"/>
          </a:xfrm>
          <a:prstGeom prst="rect">
            <a:avLst/>
          </a:prstGeom>
          <a:noFill/>
          <a:ln>
            <a:noFill/>
          </a:ln>
        </p:spPr>
        <p:txBody>
          <a:bodyPr anchorCtr="0" anchor="t" bIns="0" lIns="0" spcFirstLastPara="1" rIns="0" wrap="square" tIns="12700">
            <a:spAutoFit/>
          </a:bodyPr>
          <a:lstStyle/>
          <a:p>
            <a:pPr indent="-196850" lvl="0" marL="196850" marR="0" rtl="0" algn="l">
              <a:lnSpc>
                <a:spcPct val="80000"/>
              </a:lnSpc>
              <a:spcBef>
                <a:spcPts val="0"/>
              </a:spcBef>
              <a:spcAft>
                <a:spcPts val="0"/>
              </a:spcAft>
              <a:buClr>
                <a:srgbClr val="000000"/>
              </a:buClr>
              <a:buSzPts val="1400"/>
              <a:buFont typeface="Noto Sans Symbols"/>
              <a:buChar char="✔"/>
            </a:pPr>
            <a:r>
              <a:rPr b="0" i="0" lang="en-US" sz="1600" u="none" cap="none" strike="noStrike">
                <a:solidFill>
                  <a:schemeClr val="dk1"/>
                </a:solidFill>
                <a:latin typeface="Cambria"/>
                <a:ea typeface="Cambria"/>
                <a:cs typeface="Cambria"/>
                <a:sym typeface="Cambria"/>
              </a:rPr>
              <a:t>Introduction</a:t>
            </a:r>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Category wise play store apps installs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Category wise most popular apps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Top 10 apps in play store considering all the parameters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Average installs, category wise</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Most installed apps in communication category</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Average sizes of apps in each category</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Category wise percentage of paid apps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Category wise top installed paid apps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Average rating rating of paid apps</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Correlation between Rating ,Installs and Price </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80000"/>
              </a:lnSpc>
              <a:spcBef>
                <a:spcPts val="0"/>
              </a:spcBef>
              <a:spcAft>
                <a:spcPts val="0"/>
              </a:spcAft>
              <a:buClr>
                <a:srgbClr val="000000"/>
              </a:buClr>
              <a:buSzPts val="1200"/>
              <a:buFont typeface="Noto Sans Symbols"/>
              <a:buChar char="✔"/>
            </a:pPr>
            <a:r>
              <a:rPr b="0" i="0" lang="en-US" sz="1600" u="none" cap="none" strike="noStrike">
                <a:solidFill>
                  <a:schemeClr val="dk1"/>
                </a:solidFill>
                <a:latin typeface="Cambria"/>
                <a:ea typeface="Cambria"/>
                <a:cs typeface="Cambria"/>
                <a:sym typeface="Cambria"/>
              </a:rPr>
              <a:t> Category wise installed apps with content rating</a:t>
            </a:r>
            <a:endParaRPr sz="1600">
              <a:solidFill>
                <a:schemeClr val="dk1"/>
              </a:solidFill>
              <a:latin typeface="Cambria"/>
              <a:ea typeface="Cambria"/>
              <a:cs typeface="Cambria"/>
              <a:sym typeface="Cambria"/>
            </a:endParaRPr>
          </a:p>
          <a:p>
            <a:pPr indent="-209550" lvl="0" marL="285750" marR="0" rtl="0" algn="l">
              <a:lnSpc>
                <a:spcPct val="80000"/>
              </a:lnSpc>
              <a:spcBef>
                <a:spcPts val="0"/>
              </a:spcBef>
              <a:spcAft>
                <a:spcPts val="0"/>
              </a:spcAft>
              <a:buClr>
                <a:srgbClr val="000000"/>
              </a:buClr>
              <a:buSzPts val="1200"/>
              <a:buFont typeface="Noto Sans Symbols"/>
              <a:buNone/>
            </a:pPr>
            <a:r>
              <a:t/>
            </a:r>
            <a:endParaRPr b="0" i="0" sz="1600" u="none" cap="none" strike="noStrike">
              <a:solidFill>
                <a:schemeClr val="dk1"/>
              </a:solidFill>
              <a:latin typeface="Cambria"/>
              <a:ea typeface="Cambria"/>
              <a:cs typeface="Cambria"/>
              <a:sym typeface="Cambria"/>
            </a:endParaRPr>
          </a:p>
          <a:p>
            <a:pPr indent="-209550" lvl="0" marL="209550" marR="0" rtl="0" algn="l">
              <a:lnSpc>
                <a:spcPct val="115000"/>
              </a:lnSpc>
              <a:spcBef>
                <a:spcPts val="0"/>
              </a:spcBef>
              <a:spcAft>
                <a:spcPts val="0"/>
              </a:spcAft>
              <a:buClr>
                <a:srgbClr val="000000"/>
              </a:buClr>
              <a:buSzPts val="1200"/>
              <a:buFont typeface="Noto Sans Symbols"/>
              <a:buChar char="✔"/>
            </a:pPr>
            <a:r>
              <a:rPr lang="en-US" sz="1600">
                <a:solidFill>
                  <a:schemeClr val="dk1"/>
                </a:solidFill>
                <a:latin typeface="Cambria"/>
                <a:ea typeface="Cambria"/>
                <a:cs typeface="Cambria"/>
                <a:sym typeface="Cambria"/>
              </a:rPr>
              <a:t>Percentage reviews sentiment distribution</a:t>
            </a:r>
            <a:endParaRPr sz="1600">
              <a:solidFill>
                <a:schemeClr val="dk1"/>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41" name="Google Shape;141;p5"/>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42" name="Google Shape;142;p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43" name="Google Shape;143;p5"/>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44" name="Google Shape;144;p5"/>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45" name="Google Shape;145;p5"/>
          <p:cNvSpPr txBox="1"/>
          <p:nvPr>
            <p:ph type="title"/>
          </p:nvPr>
        </p:nvSpPr>
        <p:spPr>
          <a:xfrm>
            <a:off x="907109" y="853339"/>
            <a:ext cx="3481882" cy="456022"/>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3200"/>
              <a:buFont typeface="Calibri"/>
              <a:buNone/>
            </a:pPr>
            <a:r>
              <a:rPr b="1" lang="en-US" sz="3200">
                <a:solidFill>
                  <a:schemeClr val="dk1"/>
                </a:solidFill>
              </a:rPr>
              <a:t>Problem Statement</a:t>
            </a:r>
            <a:endParaRPr b="1" sz="3200">
              <a:solidFill>
                <a:schemeClr val="dk1"/>
              </a:solidFill>
            </a:endParaRPr>
          </a:p>
        </p:txBody>
      </p:sp>
      <p:sp>
        <p:nvSpPr>
          <p:cNvPr id="146" name="Google Shape;146;p5"/>
          <p:cNvSpPr txBox="1"/>
          <p:nvPr/>
        </p:nvSpPr>
        <p:spPr>
          <a:xfrm>
            <a:off x="882682" y="1448994"/>
            <a:ext cx="10737231" cy="4013919"/>
          </a:xfrm>
          <a:prstGeom prst="rect">
            <a:avLst/>
          </a:prstGeom>
          <a:noFill/>
          <a:ln>
            <a:noFill/>
          </a:ln>
        </p:spPr>
        <p:txBody>
          <a:bodyPr anchorCtr="0" anchor="t" bIns="0" lIns="0" spcFirstLastPara="1" rIns="0" wrap="square" tIns="12700">
            <a:spAutoFit/>
          </a:bodyPr>
          <a:lstStyle/>
          <a:p>
            <a:pPr indent="-266700" lvl="0" marL="801688" marR="58419" rtl="0" algn="just">
              <a:lnSpc>
                <a:spcPct val="114999"/>
              </a:lnSpc>
              <a:spcBef>
                <a:spcPts val="0"/>
              </a:spcBef>
              <a:spcAft>
                <a:spcPts val="0"/>
              </a:spcAft>
              <a:buClr>
                <a:srgbClr val="124F5B"/>
              </a:buClr>
              <a:buSzPts val="2000"/>
              <a:buFont typeface="Arial"/>
              <a:buChar char="❏"/>
            </a:pPr>
            <a:r>
              <a:rPr lang="en-US" sz="2000">
                <a:solidFill>
                  <a:srgbClr val="124F5B"/>
                </a:solidFill>
                <a:latin typeface="Cambria"/>
                <a:ea typeface="Cambria"/>
                <a:cs typeface="Cambria"/>
                <a:sym typeface="Cambria"/>
              </a:rPr>
              <a:t>Two datasets are provided, one with </a:t>
            </a:r>
            <a:r>
              <a:rPr b="1" lang="en-US" sz="2000">
                <a:solidFill>
                  <a:srgbClr val="124F5B"/>
                </a:solidFill>
                <a:latin typeface="Cambria"/>
                <a:ea typeface="Cambria"/>
                <a:cs typeface="Cambria"/>
                <a:sym typeface="Cambria"/>
              </a:rPr>
              <a:t>basic information </a:t>
            </a:r>
            <a:r>
              <a:rPr lang="en-US" sz="2000">
                <a:solidFill>
                  <a:srgbClr val="124F5B"/>
                </a:solidFill>
                <a:latin typeface="Cambria"/>
                <a:ea typeface="Cambria"/>
                <a:cs typeface="Cambria"/>
                <a:sym typeface="Cambria"/>
              </a:rPr>
              <a:t>and the  other with </a:t>
            </a:r>
            <a:r>
              <a:rPr b="1" lang="en-US" sz="2000">
                <a:solidFill>
                  <a:srgbClr val="124F5B"/>
                </a:solidFill>
                <a:latin typeface="Cambria"/>
                <a:ea typeface="Cambria"/>
                <a:cs typeface="Cambria"/>
                <a:sym typeface="Cambria"/>
              </a:rPr>
              <a:t>user reviews </a:t>
            </a:r>
            <a:r>
              <a:rPr lang="en-US" sz="2000">
                <a:solidFill>
                  <a:srgbClr val="124F5B"/>
                </a:solidFill>
                <a:latin typeface="Cambria"/>
                <a:ea typeface="Cambria"/>
                <a:cs typeface="Cambria"/>
                <a:sym typeface="Cambria"/>
              </a:rPr>
              <a:t>for the respective app.</a:t>
            </a:r>
            <a:endParaRPr sz="2000">
              <a:solidFill>
                <a:schemeClr val="dk1"/>
              </a:solidFill>
              <a:latin typeface="Cambria"/>
              <a:ea typeface="Cambria"/>
              <a:cs typeface="Cambria"/>
              <a:sym typeface="Cambria"/>
            </a:endParaRPr>
          </a:p>
          <a:p>
            <a:pPr indent="-266700" lvl="0" marL="801688" marR="5080" rtl="0" algn="just">
              <a:lnSpc>
                <a:spcPct val="114999"/>
              </a:lnSpc>
              <a:spcBef>
                <a:spcPts val="0"/>
              </a:spcBef>
              <a:spcAft>
                <a:spcPts val="0"/>
              </a:spcAft>
              <a:buClr>
                <a:srgbClr val="124F5B"/>
              </a:buClr>
              <a:buSzPts val="2000"/>
              <a:buFont typeface="Arial"/>
              <a:buChar char="❏"/>
            </a:pPr>
            <a:r>
              <a:rPr lang="en-US" sz="2000">
                <a:solidFill>
                  <a:srgbClr val="124F5B"/>
                </a:solidFill>
                <a:latin typeface="Cambria"/>
                <a:ea typeface="Cambria"/>
                <a:cs typeface="Cambria"/>
                <a:sym typeface="Cambria"/>
              </a:rPr>
              <a:t>We must examine and evaluate the data in both datasets in order to  identify the important characteristics that inﬂuence app  engagement and success.</a:t>
            </a:r>
            <a:endParaRPr sz="2000">
              <a:solidFill>
                <a:schemeClr val="dk1"/>
              </a:solidFill>
              <a:latin typeface="Cambria"/>
              <a:ea typeface="Cambria"/>
              <a:cs typeface="Cambria"/>
              <a:sym typeface="Cambria"/>
            </a:endParaRPr>
          </a:p>
          <a:p>
            <a:pPr indent="0" lvl="0" marL="0" marR="0" rtl="0" algn="l">
              <a:lnSpc>
                <a:spcPct val="100000"/>
              </a:lnSpc>
              <a:spcBef>
                <a:spcPts val="45"/>
              </a:spcBef>
              <a:spcAft>
                <a:spcPts val="0"/>
              </a:spcAft>
              <a:buNone/>
            </a:pPr>
            <a:r>
              <a:t/>
            </a:r>
            <a:endParaRPr sz="2000">
              <a:solidFill>
                <a:schemeClr val="dk1"/>
              </a:solidFill>
              <a:latin typeface="Cambria"/>
              <a:ea typeface="Cambria"/>
              <a:cs typeface="Cambria"/>
              <a:sym typeface="Cambria"/>
            </a:endParaRPr>
          </a:p>
          <a:p>
            <a:pPr indent="0" lvl="0" marL="12700" marR="0" rtl="0" algn="l">
              <a:lnSpc>
                <a:spcPct val="100000"/>
              </a:lnSpc>
              <a:spcBef>
                <a:spcPts val="0"/>
              </a:spcBef>
              <a:spcAft>
                <a:spcPts val="0"/>
              </a:spcAft>
              <a:buNone/>
            </a:pPr>
            <a:r>
              <a:rPr b="1" lang="en-US" sz="2800">
                <a:solidFill>
                  <a:srgbClr val="CC0000"/>
                </a:solidFill>
                <a:latin typeface="Cambria"/>
                <a:ea typeface="Cambria"/>
                <a:cs typeface="Cambria"/>
                <a:sym typeface="Cambria"/>
              </a:rPr>
              <a:t>So, what factors inﬂuence an app's success?</a:t>
            </a:r>
            <a:endParaRPr sz="2400">
              <a:solidFill>
                <a:schemeClr val="dk1"/>
              </a:solidFill>
              <a:latin typeface="Cambria"/>
              <a:ea typeface="Cambria"/>
              <a:cs typeface="Cambria"/>
              <a:sym typeface="Cambria"/>
            </a:endParaRPr>
          </a:p>
          <a:p>
            <a:pPr indent="0" lvl="0" marL="12700" marR="0" rtl="0" algn="l">
              <a:lnSpc>
                <a:spcPct val="100000"/>
              </a:lnSpc>
              <a:spcBef>
                <a:spcPts val="5"/>
              </a:spcBef>
              <a:spcAft>
                <a:spcPts val="0"/>
              </a:spcAft>
              <a:buNone/>
            </a:pPr>
            <a:r>
              <a:rPr lang="en-US" sz="2400">
                <a:solidFill>
                  <a:srgbClr val="124F5B"/>
                </a:solidFill>
                <a:latin typeface="Verdana"/>
                <a:ea typeface="Verdana"/>
                <a:cs typeface="Verdana"/>
                <a:sym typeface="Verdana"/>
              </a:rPr>
              <a:t>   </a:t>
            </a:r>
            <a:r>
              <a:rPr lang="en-US" sz="2400">
                <a:solidFill>
                  <a:srgbClr val="124F5B"/>
                </a:solidFill>
                <a:latin typeface="Cambria"/>
                <a:ea typeface="Cambria"/>
                <a:cs typeface="Cambria"/>
                <a:sym typeface="Cambria"/>
              </a:rPr>
              <a:t>An app is said to be successful if it has:</a:t>
            </a:r>
            <a:endParaRPr sz="2400">
              <a:solidFill>
                <a:schemeClr val="dk1"/>
              </a:solidFill>
              <a:latin typeface="Cambria"/>
              <a:ea typeface="Cambria"/>
              <a:cs typeface="Cambria"/>
              <a:sym typeface="Cambria"/>
            </a:endParaRPr>
          </a:p>
          <a:p>
            <a:pPr indent="-331788" lvl="0" marL="801688" marR="0" rtl="0" algn="l">
              <a:lnSpc>
                <a:spcPct val="100000"/>
              </a:lnSpc>
              <a:spcBef>
                <a:spcPts val="0"/>
              </a:spcBef>
              <a:spcAft>
                <a:spcPts val="0"/>
              </a:spcAft>
              <a:buClr>
                <a:srgbClr val="124F5B"/>
              </a:buClr>
              <a:buSzPts val="2400"/>
              <a:buFont typeface="Arial"/>
              <a:buChar char="❏"/>
            </a:pPr>
            <a:r>
              <a:rPr lang="en-US" sz="2400">
                <a:solidFill>
                  <a:srgbClr val="124F5B"/>
                </a:solidFill>
                <a:latin typeface="Cambria"/>
                <a:ea typeface="Cambria"/>
                <a:cs typeface="Cambria"/>
                <a:sym typeface="Cambria"/>
              </a:rPr>
              <a:t>A high average user rating</a:t>
            </a:r>
            <a:endParaRPr sz="2400">
              <a:solidFill>
                <a:schemeClr val="dk1"/>
              </a:solidFill>
              <a:latin typeface="Cambria"/>
              <a:ea typeface="Cambria"/>
              <a:cs typeface="Cambria"/>
              <a:sym typeface="Cambria"/>
            </a:endParaRPr>
          </a:p>
          <a:p>
            <a:pPr indent="-331788" lvl="0" marL="801688" marR="0" rtl="0" algn="l">
              <a:lnSpc>
                <a:spcPct val="100000"/>
              </a:lnSpc>
              <a:spcBef>
                <a:spcPts val="0"/>
              </a:spcBef>
              <a:spcAft>
                <a:spcPts val="0"/>
              </a:spcAft>
              <a:buClr>
                <a:srgbClr val="124F5B"/>
              </a:buClr>
              <a:buSzPts val="2400"/>
              <a:buFont typeface="Arial"/>
              <a:buChar char="❏"/>
            </a:pPr>
            <a:r>
              <a:rPr lang="en-US" sz="2400">
                <a:solidFill>
                  <a:srgbClr val="124F5B"/>
                </a:solidFill>
                <a:latin typeface="Cambria"/>
                <a:ea typeface="Cambria"/>
                <a:cs typeface="Cambria"/>
                <a:sym typeface="Cambria"/>
              </a:rPr>
              <a:t>A good number of positive reviews</a:t>
            </a:r>
            <a:endParaRPr sz="2400">
              <a:solidFill>
                <a:schemeClr val="dk1"/>
              </a:solidFill>
              <a:latin typeface="Cambria"/>
              <a:ea typeface="Cambria"/>
              <a:cs typeface="Cambria"/>
              <a:sym typeface="Cambria"/>
            </a:endParaRPr>
          </a:p>
          <a:p>
            <a:pPr indent="-331788" lvl="0" marL="801688" marR="0" rtl="0" algn="l">
              <a:lnSpc>
                <a:spcPct val="100000"/>
              </a:lnSpc>
              <a:spcBef>
                <a:spcPts val="0"/>
              </a:spcBef>
              <a:spcAft>
                <a:spcPts val="0"/>
              </a:spcAft>
              <a:buClr>
                <a:srgbClr val="124F5B"/>
              </a:buClr>
              <a:buSzPts val="2400"/>
              <a:buFont typeface="Arial"/>
              <a:buChar char="❏"/>
            </a:pPr>
            <a:r>
              <a:rPr lang="en-US" sz="2400">
                <a:solidFill>
                  <a:srgbClr val="124F5B"/>
                </a:solidFill>
                <a:latin typeface="Cambria"/>
                <a:ea typeface="Cambria"/>
                <a:cs typeface="Cambria"/>
                <a:sym typeface="Cambria"/>
              </a:rPr>
              <a:t>A good number of monthly average users</a:t>
            </a:r>
            <a:endParaRPr sz="2400">
              <a:solidFill>
                <a:schemeClr val="dk1"/>
              </a:solidFill>
              <a:latin typeface="Cambria"/>
              <a:ea typeface="Cambria"/>
              <a:cs typeface="Cambria"/>
              <a:sym typeface="Cambria"/>
            </a:endParaRPr>
          </a:p>
          <a:p>
            <a:pPr indent="-331788" lvl="0" marL="801688" marR="0" rtl="0" algn="l">
              <a:lnSpc>
                <a:spcPct val="100000"/>
              </a:lnSpc>
              <a:spcBef>
                <a:spcPts val="0"/>
              </a:spcBef>
              <a:spcAft>
                <a:spcPts val="0"/>
              </a:spcAft>
              <a:buClr>
                <a:srgbClr val="124F5B"/>
              </a:buClr>
              <a:buSzPts val="2400"/>
              <a:buFont typeface="Arial"/>
              <a:buChar char="❏"/>
            </a:pPr>
            <a:r>
              <a:rPr lang="en-US" sz="2400">
                <a:solidFill>
                  <a:srgbClr val="124F5B"/>
                </a:solidFill>
                <a:latin typeface="Cambria"/>
                <a:ea typeface="Cambria"/>
                <a:cs typeface="Cambria"/>
                <a:sym typeface="Cambria"/>
              </a:rPr>
              <a:t>High revenue per customer and so on.</a:t>
            </a:r>
            <a:endParaRPr sz="24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6"/>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52" name="Google Shape;152;p6"/>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53" name="Google Shape;153;p6"/>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54" name="Google Shape;154;p6"/>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55" name="Google Shape;155;p6"/>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56" name="Google Shape;156;p6"/>
          <p:cNvSpPr txBox="1"/>
          <p:nvPr>
            <p:ph type="title"/>
          </p:nvPr>
        </p:nvSpPr>
        <p:spPr>
          <a:xfrm>
            <a:off x="907109" y="853339"/>
            <a:ext cx="4516120" cy="456022"/>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Dataset</a:t>
            </a:r>
            <a:r>
              <a:rPr b="1" lang="en-US" sz="3200">
                <a:solidFill>
                  <a:srgbClr val="C00000"/>
                </a:solidFill>
              </a:rPr>
              <a:t> </a:t>
            </a:r>
            <a:r>
              <a:rPr b="1" lang="en-US" sz="3200">
                <a:solidFill>
                  <a:schemeClr val="dk1"/>
                </a:solidFill>
                <a:latin typeface="Arial"/>
                <a:ea typeface="Arial"/>
                <a:cs typeface="Arial"/>
                <a:sym typeface="Arial"/>
              </a:rPr>
              <a:t>Preparation</a:t>
            </a:r>
            <a:endParaRPr/>
          </a:p>
        </p:txBody>
      </p:sp>
      <p:sp>
        <p:nvSpPr>
          <p:cNvPr id="157" name="Google Shape;157;p6"/>
          <p:cNvSpPr txBox="1"/>
          <p:nvPr/>
        </p:nvSpPr>
        <p:spPr>
          <a:xfrm>
            <a:off x="685734" y="1392576"/>
            <a:ext cx="11088924" cy="3187411"/>
          </a:xfrm>
          <a:prstGeom prst="rect">
            <a:avLst/>
          </a:prstGeom>
          <a:noFill/>
          <a:ln>
            <a:noFill/>
          </a:ln>
        </p:spPr>
        <p:txBody>
          <a:bodyPr anchorCtr="0" anchor="t" bIns="0" lIns="0" spcFirstLastPara="1" rIns="0" wrap="square" tIns="12700">
            <a:spAutoFit/>
          </a:bodyPr>
          <a:lstStyle/>
          <a:p>
            <a:pPr indent="-342900" lvl="0" marL="525462" marR="0" rtl="0" algn="l">
              <a:lnSpc>
                <a:spcPct val="150000"/>
              </a:lnSpc>
              <a:spcBef>
                <a:spcPts val="0"/>
              </a:spcBef>
              <a:spcAft>
                <a:spcPts val="0"/>
              </a:spcAft>
              <a:buClr>
                <a:srgbClr val="000000"/>
              </a:buClr>
              <a:buSzPts val="1867"/>
              <a:buFont typeface="Noto Sans Symbols"/>
              <a:buChar char="⮚"/>
            </a:pPr>
            <a:r>
              <a:rPr b="1" lang="en-US" sz="2000">
                <a:solidFill>
                  <a:srgbClr val="124F5C"/>
                </a:solidFill>
                <a:latin typeface="Cambria"/>
                <a:ea typeface="Cambria"/>
                <a:cs typeface="Cambria"/>
                <a:sym typeface="Cambria"/>
              </a:rPr>
              <a:t>Loading the data sets: </a:t>
            </a:r>
            <a:r>
              <a:rPr lang="en-US" sz="2000">
                <a:solidFill>
                  <a:srgbClr val="124F5C"/>
                </a:solidFill>
                <a:latin typeface="Cambria"/>
                <a:ea typeface="Cambria"/>
                <a:cs typeface="Cambria"/>
                <a:sym typeface="Cambria"/>
              </a:rPr>
              <a:t>Two datasets, First Play store app</a:t>
            </a:r>
            <a:r>
              <a:rPr lang="en-US" sz="2000">
                <a:solidFill>
                  <a:schemeClr val="dk1"/>
                </a:solidFill>
                <a:latin typeface="Cambria"/>
                <a:ea typeface="Cambria"/>
                <a:cs typeface="Cambria"/>
                <a:sym typeface="Cambria"/>
              </a:rPr>
              <a:t> </a:t>
            </a:r>
            <a:r>
              <a:rPr lang="en-US" sz="2000">
                <a:solidFill>
                  <a:srgbClr val="124F5C"/>
                </a:solidFill>
                <a:latin typeface="Cambria"/>
                <a:ea typeface="Cambria"/>
                <a:cs typeface="Cambria"/>
                <a:sym typeface="Cambria"/>
              </a:rPr>
              <a:t>dataset and User Reviews dataset.</a:t>
            </a:r>
            <a:endParaRPr sz="1800">
              <a:solidFill>
                <a:schemeClr val="dk1"/>
              </a:solidFill>
              <a:latin typeface="Cambria"/>
              <a:ea typeface="Cambria"/>
              <a:cs typeface="Cambria"/>
              <a:sym typeface="Cambria"/>
            </a:endParaRPr>
          </a:p>
          <a:p>
            <a:pPr indent="-342900" lvl="0" marL="525462" marR="0" rtl="0" algn="l">
              <a:lnSpc>
                <a:spcPct val="150000"/>
              </a:lnSpc>
              <a:spcBef>
                <a:spcPts val="0"/>
              </a:spcBef>
              <a:spcAft>
                <a:spcPts val="0"/>
              </a:spcAft>
              <a:buClr>
                <a:srgbClr val="000000"/>
              </a:buClr>
              <a:buSzPts val="1867"/>
              <a:buFont typeface="Noto Sans Symbols"/>
              <a:buChar char="⮚"/>
            </a:pPr>
            <a:r>
              <a:rPr b="1" lang="en-US" sz="2000">
                <a:solidFill>
                  <a:srgbClr val="124F5C"/>
                </a:solidFill>
                <a:latin typeface="Cambria"/>
                <a:ea typeface="Cambria"/>
                <a:cs typeface="Cambria"/>
                <a:sym typeface="Cambria"/>
              </a:rPr>
              <a:t>Import Libraries: </a:t>
            </a:r>
            <a:r>
              <a:rPr lang="en-US" sz="2000">
                <a:solidFill>
                  <a:srgbClr val="124F5C"/>
                </a:solidFill>
                <a:latin typeface="Cambria"/>
                <a:ea typeface="Cambria"/>
                <a:cs typeface="Cambria"/>
                <a:sym typeface="Cambria"/>
              </a:rPr>
              <a:t>NumPy, Pandas, Seaborn and Matplotlib</a:t>
            </a:r>
            <a:endParaRPr sz="2000">
              <a:solidFill>
                <a:schemeClr val="dk1"/>
              </a:solidFill>
              <a:latin typeface="Cambria"/>
              <a:ea typeface="Cambria"/>
              <a:cs typeface="Cambria"/>
              <a:sym typeface="Cambria"/>
            </a:endParaRPr>
          </a:p>
          <a:p>
            <a:pPr indent="-342900" lvl="0" marL="525462" marR="5080" rtl="0" algn="just">
              <a:lnSpc>
                <a:spcPct val="150000"/>
              </a:lnSpc>
              <a:spcBef>
                <a:spcPts val="0"/>
              </a:spcBef>
              <a:spcAft>
                <a:spcPts val="0"/>
              </a:spcAft>
              <a:buClr>
                <a:srgbClr val="000000"/>
              </a:buClr>
              <a:buSzPts val="1867"/>
              <a:buFont typeface="Noto Sans Symbols"/>
              <a:buChar char="⮚"/>
            </a:pPr>
            <a:r>
              <a:rPr b="1" lang="en-US" sz="2000">
                <a:solidFill>
                  <a:srgbClr val="124F5C"/>
                </a:solidFill>
                <a:latin typeface="Cambria"/>
                <a:ea typeface="Cambria"/>
                <a:cs typeface="Cambria"/>
                <a:sym typeface="Cambria"/>
              </a:rPr>
              <a:t>Data cleaning: </a:t>
            </a:r>
            <a:r>
              <a:rPr lang="en-US" sz="2000">
                <a:solidFill>
                  <a:srgbClr val="124F5C"/>
                </a:solidFill>
                <a:latin typeface="Cambria"/>
                <a:ea typeface="Cambria"/>
                <a:cs typeface="Cambria"/>
                <a:sym typeface="Cambria"/>
              </a:rPr>
              <a:t>Null values, Finding and removing Outliers,  Removing duplicate data.</a:t>
            </a:r>
            <a:endParaRPr sz="2000">
              <a:solidFill>
                <a:schemeClr val="dk1"/>
              </a:solidFill>
              <a:latin typeface="Cambria"/>
              <a:ea typeface="Cambria"/>
              <a:cs typeface="Cambria"/>
              <a:sym typeface="Cambria"/>
            </a:endParaRPr>
          </a:p>
          <a:p>
            <a:pPr indent="-342900" lvl="0" marL="525462" marR="6985" rtl="0" algn="just">
              <a:lnSpc>
                <a:spcPct val="150000"/>
              </a:lnSpc>
              <a:spcBef>
                <a:spcPts val="5"/>
              </a:spcBef>
              <a:spcAft>
                <a:spcPts val="0"/>
              </a:spcAft>
              <a:buClr>
                <a:srgbClr val="000000"/>
              </a:buClr>
              <a:buSzPts val="1867"/>
              <a:buFont typeface="Noto Sans Symbols"/>
              <a:buChar char="⮚"/>
            </a:pPr>
            <a:r>
              <a:rPr b="1" lang="en-US" sz="2000">
                <a:solidFill>
                  <a:srgbClr val="124F5C"/>
                </a:solidFill>
                <a:latin typeface="Cambria"/>
                <a:ea typeface="Cambria"/>
                <a:cs typeface="Cambria"/>
                <a:sym typeface="Cambria"/>
              </a:rPr>
              <a:t>Data Imputation: </a:t>
            </a:r>
            <a:r>
              <a:rPr lang="en-US" sz="2000">
                <a:solidFill>
                  <a:srgbClr val="124F5C"/>
                </a:solidFill>
                <a:latin typeface="Cambria"/>
                <a:ea typeface="Cambria"/>
                <a:cs typeface="Cambria"/>
                <a:sym typeface="Cambria"/>
              </a:rPr>
              <a:t>Filling the missing categorical values with  mode and numerical values with median. Conversion of price,  installs, reviews into numerical values.</a:t>
            </a:r>
            <a:endParaRPr sz="2000">
              <a:solidFill>
                <a:schemeClr val="dk1"/>
              </a:solidFill>
              <a:latin typeface="Cambria"/>
              <a:ea typeface="Cambria"/>
              <a:cs typeface="Cambria"/>
              <a:sym typeface="Cambria"/>
            </a:endParaRPr>
          </a:p>
          <a:p>
            <a:pPr indent="-342900" lvl="0" marL="525462" marR="6985" rtl="0" algn="just">
              <a:lnSpc>
                <a:spcPct val="150000"/>
              </a:lnSpc>
              <a:spcBef>
                <a:spcPts val="5"/>
              </a:spcBef>
              <a:spcAft>
                <a:spcPts val="0"/>
              </a:spcAft>
              <a:buClr>
                <a:srgbClr val="000000"/>
              </a:buClr>
              <a:buSzPts val="1867"/>
              <a:buFont typeface="Noto Sans Symbols"/>
              <a:buChar char="⮚"/>
            </a:pPr>
            <a:r>
              <a:rPr b="1" lang="en-US" sz="2000">
                <a:solidFill>
                  <a:srgbClr val="124F5C"/>
                </a:solidFill>
                <a:latin typeface="Cambria"/>
                <a:ea typeface="Cambria"/>
                <a:cs typeface="Cambria"/>
                <a:sym typeface="Cambria"/>
              </a:rPr>
              <a:t>Exploratory Data Analysis: </a:t>
            </a:r>
            <a:r>
              <a:rPr lang="en-US" sz="2000">
                <a:solidFill>
                  <a:srgbClr val="124F5C"/>
                </a:solidFill>
                <a:latin typeface="Cambria"/>
                <a:ea typeface="Cambria"/>
                <a:cs typeface="Cambria"/>
                <a:sym typeface="Cambria"/>
              </a:rPr>
              <a:t>Analyzing the data sets to  summarize their main characteristics using statistical graphics  and data visualizations method.</a:t>
            </a:r>
            <a:endParaRPr sz="2000">
              <a:solidFill>
                <a:schemeClr val="dk1"/>
              </a:solidFill>
              <a:latin typeface="Cambria"/>
              <a:ea typeface="Cambria"/>
              <a:cs typeface="Cambria"/>
              <a:sym typeface="Cambria"/>
            </a:endParaRPr>
          </a:p>
        </p:txBody>
      </p:sp>
      <p:pic>
        <p:nvPicPr>
          <p:cNvPr descr="Data Preparation in Data Science. Data preparation: - | by Swapnil Bandgar  | Analytics Vidhya | Medium" id="158" name="Google Shape;158;p6"/>
          <p:cNvPicPr preferRelativeResize="0"/>
          <p:nvPr/>
        </p:nvPicPr>
        <p:blipFill rotWithShape="1">
          <a:blip r:embed="rId7">
            <a:alphaModFix/>
          </a:blip>
          <a:srcRect b="0" l="0" r="0" t="0"/>
          <a:stretch/>
        </p:blipFill>
        <p:spPr>
          <a:xfrm>
            <a:off x="7915275" y="4314825"/>
            <a:ext cx="4276725" cy="254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64" name="Google Shape;164;p7"/>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65" name="Google Shape;165;p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66" name="Google Shape;166;p7"/>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67" name="Google Shape;167;p7"/>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68" name="Google Shape;168;p7"/>
          <p:cNvSpPr txBox="1"/>
          <p:nvPr>
            <p:ph type="title"/>
          </p:nvPr>
        </p:nvSpPr>
        <p:spPr>
          <a:xfrm>
            <a:off x="907109" y="804094"/>
            <a:ext cx="6998934" cy="505267"/>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Attributes</a:t>
            </a:r>
            <a:r>
              <a:rPr b="1" lang="en-US" sz="3200"/>
              <a:t> </a:t>
            </a:r>
            <a:r>
              <a:rPr b="1" lang="en-US" sz="3200">
                <a:solidFill>
                  <a:schemeClr val="dk1"/>
                </a:solidFill>
                <a:latin typeface="Arial"/>
                <a:ea typeface="Arial"/>
                <a:cs typeface="Arial"/>
                <a:sym typeface="Arial"/>
              </a:rPr>
              <a:t>in</a:t>
            </a:r>
            <a:r>
              <a:rPr b="1" lang="en-US" sz="3200"/>
              <a:t> </a:t>
            </a:r>
            <a:r>
              <a:rPr b="1" lang="en-US" sz="3200">
                <a:solidFill>
                  <a:schemeClr val="dk1"/>
                </a:solidFill>
                <a:latin typeface="Arial"/>
                <a:ea typeface="Arial"/>
                <a:cs typeface="Arial"/>
                <a:sym typeface="Arial"/>
              </a:rPr>
              <a:t>Google</a:t>
            </a:r>
            <a:r>
              <a:rPr b="1" lang="en-US" sz="3200"/>
              <a:t> </a:t>
            </a:r>
            <a:r>
              <a:rPr b="1" lang="en-US" sz="3200">
                <a:solidFill>
                  <a:schemeClr val="dk1"/>
                </a:solidFill>
                <a:latin typeface="Arial"/>
                <a:ea typeface="Arial"/>
                <a:cs typeface="Arial"/>
                <a:sym typeface="Arial"/>
              </a:rPr>
              <a:t>Play</a:t>
            </a:r>
            <a:r>
              <a:rPr b="1" lang="en-US" sz="3200"/>
              <a:t> </a:t>
            </a:r>
            <a:r>
              <a:rPr b="1" lang="en-US" sz="3200">
                <a:solidFill>
                  <a:schemeClr val="dk1"/>
                </a:solidFill>
                <a:latin typeface="Arial"/>
                <a:ea typeface="Arial"/>
                <a:cs typeface="Arial"/>
                <a:sym typeface="Arial"/>
              </a:rPr>
              <a:t>store</a:t>
            </a:r>
            <a:r>
              <a:rPr b="1" lang="en-US" sz="3200"/>
              <a:t> </a:t>
            </a:r>
            <a:r>
              <a:rPr b="1" lang="en-US" sz="3200">
                <a:solidFill>
                  <a:schemeClr val="dk1"/>
                </a:solidFill>
                <a:latin typeface="Arial"/>
                <a:ea typeface="Arial"/>
                <a:cs typeface="Arial"/>
                <a:sym typeface="Arial"/>
              </a:rPr>
              <a:t>Data</a:t>
            </a:r>
            <a:endParaRPr/>
          </a:p>
        </p:txBody>
      </p:sp>
      <p:sp>
        <p:nvSpPr>
          <p:cNvPr id="169" name="Google Shape;169;p7"/>
          <p:cNvSpPr txBox="1"/>
          <p:nvPr/>
        </p:nvSpPr>
        <p:spPr>
          <a:xfrm>
            <a:off x="1243012" y="1371805"/>
            <a:ext cx="11539200" cy="5087100"/>
          </a:xfrm>
          <a:prstGeom prst="rect">
            <a:avLst/>
          </a:prstGeom>
          <a:noFill/>
          <a:ln>
            <a:noFill/>
          </a:ln>
        </p:spPr>
        <p:txBody>
          <a:bodyPr anchorCtr="0" anchor="b" bIns="0" lIns="0" spcFirstLastPara="1" rIns="0" wrap="square" tIns="12700">
            <a:spAutoFit/>
          </a:bodyPr>
          <a:lstStyle/>
          <a:p>
            <a:pPr indent="0" lvl="0" marL="12700" marR="20955" rtl="0" algn="l">
              <a:lnSpc>
                <a:spcPct val="100000"/>
              </a:lnSpc>
              <a:spcBef>
                <a:spcPts val="0"/>
              </a:spcBef>
              <a:spcAft>
                <a:spcPts val="0"/>
              </a:spcAft>
              <a:buClr>
                <a:schemeClr val="dk1"/>
              </a:buClr>
              <a:buSzPts val="2000"/>
              <a:buFont typeface="Cambria"/>
              <a:buNone/>
            </a:pPr>
            <a:r>
              <a:rPr b="1" lang="en-US" sz="2000">
                <a:solidFill>
                  <a:schemeClr val="dk1"/>
                </a:solidFill>
                <a:latin typeface="Cambria"/>
                <a:ea typeface="Cambria"/>
                <a:cs typeface="Cambria"/>
                <a:sym typeface="Cambria"/>
              </a:rPr>
              <a:t>App :  </a:t>
            </a:r>
            <a:r>
              <a:rPr lang="en-US" sz="1800">
                <a:solidFill>
                  <a:schemeClr val="dk1"/>
                </a:solidFill>
                <a:latin typeface="Cambria"/>
                <a:ea typeface="Cambria"/>
                <a:cs typeface="Cambria"/>
                <a:sym typeface="Cambria"/>
              </a:rPr>
              <a:t>This column Contains the name of the app for each observation.</a:t>
            </a:r>
            <a:endParaRPr/>
          </a:p>
          <a:p>
            <a:pPr indent="0" lvl="0" marL="12700" marR="20955" rtl="0" algn="l">
              <a:lnSpc>
                <a:spcPct val="100000"/>
              </a:lnSpc>
              <a:spcBef>
                <a:spcPts val="100"/>
              </a:spcBef>
              <a:spcAft>
                <a:spcPts val="0"/>
              </a:spcAft>
              <a:buClr>
                <a:schemeClr val="dk1"/>
              </a:buClr>
              <a:buSzPts val="2000"/>
              <a:buFont typeface="Cambria"/>
              <a:buNone/>
            </a:pPr>
            <a:r>
              <a:rPr b="1" lang="en-US" sz="2000">
                <a:solidFill>
                  <a:schemeClr val="dk1"/>
                </a:solidFill>
                <a:latin typeface="Cambria"/>
                <a:ea typeface="Cambria"/>
                <a:cs typeface="Cambria"/>
                <a:sym typeface="Cambria"/>
              </a:rPr>
              <a:t>Category</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This column Contains Category to which the app belongs.</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Rating : </a:t>
            </a:r>
            <a:r>
              <a:rPr lang="en-US" sz="1800">
                <a:solidFill>
                  <a:schemeClr val="dk1"/>
                </a:solidFill>
                <a:latin typeface="Cambria"/>
                <a:ea typeface="Cambria"/>
                <a:cs typeface="Cambria"/>
                <a:sym typeface="Cambria"/>
              </a:rPr>
              <a:t>This column contains the average rating for the app. </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Reviews :  </a:t>
            </a:r>
            <a:r>
              <a:rPr lang="en-US" sz="1800">
                <a:solidFill>
                  <a:schemeClr val="dk1"/>
                </a:solidFill>
                <a:latin typeface="Cambria"/>
                <a:ea typeface="Cambria"/>
                <a:cs typeface="Cambria"/>
                <a:sym typeface="Cambria"/>
              </a:rPr>
              <a:t>This column contains the number of reviews that the app has  received on the play store.</a:t>
            </a:r>
            <a:endParaRPr/>
          </a:p>
          <a:p>
            <a:pPr indent="0" lvl="0" marL="12700" marR="20955" rtl="0" algn="l">
              <a:lnSpc>
                <a:spcPct val="100000"/>
              </a:lnSpc>
              <a:spcBef>
                <a:spcPts val="100"/>
              </a:spcBef>
              <a:spcAft>
                <a:spcPts val="0"/>
              </a:spcAft>
              <a:buClr>
                <a:schemeClr val="dk1"/>
              </a:buClr>
              <a:buSzPts val="2000"/>
              <a:buFont typeface="Cambria"/>
              <a:buNone/>
            </a:pPr>
            <a:r>
              <a:rPr b="1" lang="en-US" sz="2000">
                <a:solidFill>
                  <a:schemeClr val="dk1"/>
                </a:solidFill>
                <a:latin typeface="Cambria"/>
                <a:ea typeface="Cambria"/>
                <a:cs typeface="Cambria"/>
                <a:sym typeface="Cambria"/>
              </a:rPr>
              <a:t>Size : </a:t>
            </a:r>
            <a:r>
              <a:rPr lang="en-US" sz="1800">
                <a:solidFill>
                  <a:schemeClr val="dk1"/>
                </a:solidFill>
                <a:latin typeface="Cambria"/>
                <a:ea typeface="Cambria"/>
                <a:cs typeface="Cambria"/>
                <a:sym typeface="Cambria"/>
              </a:rPr>
              <a:t>This column contains the amount of memory the app occupies on the device.</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Installs</a:t>
            </a:r>
            <a:r>
              <a:rPr b="1"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This column contains the number of times that the app has been</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downloaded and installed from the play store.</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Type</a:t>
            </a:r>
            <a:r>
              <a:rPr b="1"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This column contains the information whether the app is free or paid.</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Price</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If the app is a paid app, this column contains the data about its price.</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Content</a:t>
            </a:r>
            <a:r>
              <a:rPr b="1" lang="en-US" sz="1800">
                <a:solidFill>
                  <a:schemeClr val="dk1"/>
                </a:solidFill>
                <a:latin typeface="Cambria"/>
                <a:ea typeface="Cambria"/>
                <a:cs typeface="Cambria"/>
                <a:sym typeface="Cambria"/>
              </a:rPr>
              <a:t> </a:t>
            </a:r>
            <a:r>
              <a:rPr b="1" lang="en-US" sz="2000">
                <a:solidFill>
                  <a:schemeClr val="dk1"/>
                </a:solidFill>
                <a:latin typeface="Cambria"/>
                <a:ea typeface="Cambria"/>
                <a:cs typeface="Cambria"/>
                <a:sym typeface="Cambria"/>
              </a:rPr>
              <a:t>Rating</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This column contains the maturity rating of the app i.e. the</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age group of the audience for which it is suitable.</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Genres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This column contains the data about to which genre the app  belongs. Genres can </a:t>
            </a:r>
            <a:br>
              <a:rPr lang="en-US" sz="1800">
                <a:solidFill>
                  <a:schemeClr val="dk1"/>
                </a:solidFill>
                <a:latin typeface="Cambria"/>
                <a:ea typeface="Cambria"/>
                <a:cs typeface="Cambria"/>
                <a:sym typeface="Cambria"/>
              </a:rPr>
            </a:br>
            <a:r>
              <a:rPr lang="en-US" sz="1800">
                <a:solidFill>
                  <a:schemeClr val="dk1"/>
                </a:solidFill>
                <a:latin typeface="Cambria"/>
                <a:ea typeface="Cambria"/>
                <a:cs typeface="Cambria"/>
                <a:sym typeface="Cambria"/>
              </a:rPr>
              <a:t>be considered as a further division of the group of Category.  </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Last</a:t>
            </a:r>
            <a:r>
              <a:rPr b="1" lang="en-US" sz="1800">
                <a:solidFill>
                  <a:schemeClr val="dk1"/>
                </a:solidFill>
                <a:latin typeface="Cambria"/>
                <a:ea typeface="Cambria"/>
                <a:cs typeface="Cambria"/>
                <a:sym typeface="Cambria"/>
              </a:rPr>
              <a:t> </a:t>
            </a:r>
            <a:r>
              <a:rPr b="1" lang="en-US" sz="2000">
                <a:solidFill>
                  <a:schemeClr val="dk1"/>
                </a:solidFill>
                <a:latin typeface="Cambria"/>
                <a:ea typeface="Cambria"/>
                <a:cs typeface="Cambria"/>
                <a:sym typeface="Cambria"/>
              </a:rPr>
              <a:t>Updated</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Contains the date on which the latest update of the app was  released.</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Current</a:t>
            </a:r>
            <a:r>
              <a:rPr b="1" lang="en-US" sz="1800">
                <a:solidFill>
                  <a:schemeClr val="dk1"/>
                </a:solidFill>
                <a:latin typeface="Cambria"/>
                <a:ea typeface="Cambria"/>
                <a:cs typeface="Cambria"/>
                <a:sym typeface="Cambria"/>
              </a:rPr>
              <a:t> </a:t>
            </a:r>
            <a:r>
              <a:rPr b="1" lang="en-US" sz="2000">
                <a:solidFill>
                  <a:schemeClr val="dk1"/>
                </a:solidFill>
                <a:latin typeface="Cambria"/>
                <a:ea typeface="Cambria"/>
                <a:cs typeface="Cambria"/>
                <a:sym typeface="Cambria"/>
              </a:rPr>
              <a:t>Version</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Contains information on the current version of the app  available on the play store.</a:t>
            </a:r>
            <a:br>
              <a:rPr lang="en-US" sz="1800">
                <a:solidFill>
                  <a:schemeClr val="dk1"/>
                </a:solidFill>
                <a:latin typeface="Cambria"/>
                <a:ea typeface="Cambria"/>
                <a:cs typeface="Cambria"/>
                <a:sym typeface="Cambria"/>
              </a:rPr>
            </a:br>
            <a:r>
              <a:rPr b="1" lang="en-US" sz="2000">
                <a:solidFill>
                  <a:schemeClr val="dk1"/>
                </a:solidFill>
                <a:latin typeface="Cambria"/>
                <a:ea typeface="Cambria"/>
                <a:cs typeface="Cambria"/>
                <a:sym typeface="Cambria"/>
              </a:rPr>
              <a:t>Android</a:t>
            </a:r>
            <a:r>
              <a:rPr b="1" lang="en-US" sz="1800">
                <a:solidFill>
                  <a:schemeClr val="dk1"/>
                </a:solidFill>
                <a:latin typeface="Cambria"/>
                <a:ea typeface="Cambria"/>
                <a:cs typeface="Cambria"/>
                <a:sym typeface="Cambria"/>
              </a:rPr>
              <a:t> </a:t>
            </a:r>
            <a:r>
              <a:rPr b="1" lang="en-US" sz="2000">
                <a:solidFill>
                  <a:schemeClr val="dk1"/>
                </a:solidFill>
                <a:latin typeface="Cambria"/>
                <a:ea typeface="Cambria"/>
                <a:cs typeface="Cambria"/>
                <a:sym typeface="Cambria"/>
              </a:rPr>
              <a:t>Version</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Contains information about the android versions on which  the app is supported.</a:t>
            </a:r>
            <a:br>
              <a:rPr lang="en-US" sz="1400">
                <a:solidFill>
                  <a:schemeClr val="dk1"/>
                </a:solidFill>
                <a:latin typeface="Verdana"/>
                <a:ea typeface="Verdana"/>
                <a:cs typeface="Verdana"/>
                <a:sym typeface="Verdana"/>
              </a:rPr>
            </a:br>
            <a:endParaRPr sz="1400">
              <a:solidFill>
                <a:schemeClr val="dk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8"/>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75" name="Google Shape;175;p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76" name="Google Shape;176;p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77" name="Google Shape;177;p8"/>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78" name="Google Shape;178;p8"/>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79" name="Google Shape;179;p8"/>
          <p:cNvSpPr txBox="1"/>
          <p:nvPr>
            <p:ph type="title"/>
          </p:nvPr>
        </p:nvSpPr>
        <p:spPr>
          <a:xfrm>
            <a:off x="900707" y="1002525"/>
            <a:ext cx="6998934" cy="505267"/>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Attributes</a:t>
            </a:r>
            <a:r>
              <a:rPr b="1" lang="en-US" sz="3200">
                <a:solidFill>
                  <a:schemeClr val="dk1"/>
                </a:solidFill>
              </a:rPr>
              <a:t> </a:t>
            </a:r>
            <a:r>
              <a:rPr b="1" lang="en-US" sz="3200">
                <a:solidFill>
                  <a:schemeClr val="dk1"/>
                </a:solidFill>
                <a:latin typeface="Arial"/>
                <a:ea typeface="Arial"/>
                <a:cs typeface="Arial"/>
                <a:sym typeface="Arial"/>
              </a:rPr>
              <a:t>in</a:t>
            </a:r>
            <a:r>
              <a:rPr b="1" lang="en-US" sz="3200">
                <a:solidFill>
                  <a:schemeClr val="dk1"/>
                </a:solidFill>
              </a:rPr>
              <a:t> </a:t>
            </a:r>
            <a:r>
              <a:rPr b="1" lang="en-US" sz="3200">
                <a:solidFill>
                  <a:schemeClr val="dk1"/>
                </a:solidFill>
                <a:latin typeface="Arial"/>
                <a:ea typeface="Arial"/>
                <a:cs typeface="Arial"/>
                <a:sym typeface="Arial"/>
              </a:rPr>
              <a:t>User</a:t>
            </a:r>
            <a:r>
              <a:rPr b="1" lang="en-US" sz="3200">
                <a:solidFill>
                  <a:schemeClr val="dk1"/>
                </a:solidFill>
              </a:rPr>
              <a:t> </a:t>
            </a:r>
            <a:r>
              <a:rPr b="1" lang="en-US" sz="3200">
                <a:solidFill>
                  <a:schemeClr val="dk1"/>
                </a:solidFill>
                <a:latin typeface="Arial"/>
                <a:ea typeface="Arial"/>
                <a:cs typeface="Arial"/>
                <a:sym typeface="Arial"/>
              </a:rPr>
              <a:t>reviews</a:t>
            </a:r>
            <a:endParaRPr b="1" sz="3200">
              <a:solidFill>
                <a:schemeClr val="dk1"/>
              </a:solidFill>
              <a:latin typeface="Arial"/>
              <a:ea typeface="Arial"/>
              <a:cs typeface="Arial"/>
              <a:sym typeface="Arial"/>
            </a:endParaRPr>
          </a:p>
        </p:txBody>
      </p:sp>
      <p:pic>
        <p:nvPicPr>
          <p:cNvPr descr="How Google Play Works" id="180" name="Google Shape;180;p8"/>
          <p:cNvPicPr preferRelativeResize="0"/>
          <p:nvPr/>
        </p:nvPicPr>
        <p:blipFill rotWithShape="1">
          <a:blip r:embed="rId7">
            <a:alphaModFix/>
          </a:blip>
          <a:srcRect b="0" l="0" r="0" t="0"/>
          <a:stretch/>
        </p:blipFill>
        <p:spPr>
          <a:xfrm>
            <a:off x="3803699" y="4182218"/>
            <a:ext cx="2952750" cy="1543050"/>
          </a:xfrm>
          <a:prstGeom prst="rect">
            <a:avLst/>
          </a:prstGeom>
          <a:noFill/>
          <a:ln>
            <a:noFill/>
          </a:ln>
        </p:spPr>
      </p:pic>
      <p:sp>
        <p:nvSpPr>
          <p:cNvPr id="181" name="Google Shape;181;p8"/>
          <p:cNvSpPr txBox="1"/>
          <p:nvPr/>
        </p:nvSpPr>
        <p:spPr>
          <a:xfrm>
            <a:off x="2486025" y="1545193"/>
            <a:ext cx="7544240" cy="2361544"/>
          </a:xfrm>
          <a:prstGeom prst="rect">
            <a:avLst/>
          </a:prstGeom>
          <a:noFill/>
          <a:ln>
            <a:noFill/>
          </a:ln>
        </p:spPr>
        <p:txBody>
          <a:bodyPr anchorCtr="0" anchor="t" bIns="0" lIns="0" spcFirstLastPara="1" rIns="0" wrap="square" tIns="1900">
            <a:spAutoFit/>
          </a:bodyPr>
          <a:lstStyle/>
          <a:p>
            <a:pPr indent="369888" lvl="0" marL="431800" marR="0" rtl="0" algn="l">
              <a:lnSpc>
                <a:spcPct val="100000"/>
              </a:lnSpc>
              <a:spcBef>
                <a:spcPts val="0"/>
              </a:spcBef>
              <a:spcAft>
                <a:spcPts val="0"/>
              </a:spcAft>
              <a:buNone/>
            </a:pPr>
            <a:r>
              <a:t/>
            </a:r>
            <a:endParaRPr sz="2000">
              <a:solidFill>
                <a:schemeClr val="dk1"/>
              </a:solidFill>
              <a:latin typeface="Cambria"/>
              <a:ea typeface="Cambria"/>
              <a:cs typeface="Cambria"/>
              <a:sym typeface="Cambria"/>
            </a:endParaRPr>
          </a:p>
          <a:p>
            <a:pPr indent="-369888" lvl="0" marL="801688" marR="0" rtl="0" algn="l">
              <a:lnSpc>
                <a:spcPct val="100000"/>
              </a:lnSpc>
              <a:spcBef>
                <a:spcPts val="0"/>
              </a:spcBef>
              <a:spcAft>
                <a:spcPts val="0"/>
              </a:spcAft>
              <a:buClr>
                <a:srgbClr val="124F5C"/>
              </a:buClr>
              <a:buSzPts val="2000"/>
              <a:buFont typeface="Cambria"/>
              <a:buAutoNum type="arabicPeriod"/>
            </a:pPr>
            <a:r>
              <a:rPr b="1" lang="en-US" sz="2000">
                <a:solidFill>
                  <a:srgbClr val="124F5C"/>
                </a:solidFill>
                <a:latin typeface="Cambria"/>
                <a:ea typeface="Cambria"/>
                <a:cs typeface="Cambria"/>
                <a:sym typeface="Cambria"/>
              </a:rPr>
              <a:t>App- </a:t>
            </a:r>
            <a:r>
              <a:rPr lang="en-US" sz="2000">
                <a:solidFill>
                  <a:srgbClr val="124F5C"/>
                </a:solidFill>
                <a:latin typeface="Cambria"/>
                <a:ea typeface="Cambria"/>
                <a:cs typeface="Cambria"/>
                <a:sym typeface="Cambria"/>
              </a:rPr>
              <a:t>Application name</a:t>
            </a:r>
            <a:endParaRPr sz="2000">
              <a:solidFill>
                <a:schemeClr val="dk1"/>
              </a:solidFill>
              <a:latin typeface="Cambria"/>
              <a:ea typeface="Cambria"/>
              <a:cs typeface="Cambria"/>
              <a:sym typeface="Cambria"/>
            </a:endParaRPr>
          </a:p>
          <a:p>
            <a:pPr indent="-369888" lvl="0" marL="801688" marR="0" rtl="0" algn="l">
              <a:lnSpc>
                <a:spcPct val="100000"/>
              </a:lnSpc>
              <a:spcBef>
                <a:spcPts val="960"/>
              </a:spcBef>
              <a:spcAft>
                <a:spcPts val="0"/>
              </a:spcAft>
              <a:buClr>
                <a:srgbClr val="124F5C"/>
              </a:buClr>
              <a:buSzPts val="2000"/>
              <a:buFont typeface="Cambria"/>
              <a:buAutoNum type="arabicPeriod"/>
            </a:pPr>
            <a:r>
              <a:rPr b="1" lang="en-US" sz="2000">
                <a:solidFill>
                  <a:srgbClr val="124F5C"/>
                </a:solidFill>
                <a:latin typeface="Cambria"/>
                <a:ea typeface="Cambria"/>
                <a:cs typeface="Cambria"/>
                <a:sym typeface="Cambria"/>
              </a:rPr>
              <a:t>Translated Review- </a:t>
            </a:r>
            <a:r>
              <a:rPr lang="en-US" sz="2000">
                <a:solidFill>
                  <a:srgbClr val="124F5C"/>
                </a:solidFill>
                <a:latin typeface="Cambria"/>
                <a:ea typeface="Cambria"/>
                <a:cs typeface="Cambria"/>
                <a:sym typeface="Cambria"/>
              </a:rPr>
              <a:t>User review</a:t>
            </a:r>
            <a:endParaRPr sz="2000">
              <a:solidFill>
                <a:schemeClr val="dk1"/>
              </a:solidFill>
              <a:latin typeface="Cambria"/>
              <a:ea typeface="Cambria"/>
              <a:cs typeface="Cambria"/>
              <a:sym typeface="Cambria"/>
            </a:endParaRPr>
          </a:p>
          <a:p>
            <a:pPr indent="-369888" lvl="0" marL="801688" marR="0" rtl="0" algn="l">
              <a:lnSpc>
                <a:spcPct val="100000"/>
              </a:lnSpc>
              <a:spcBef>
                <a:spcPts val="960"/>
              </a:spcBef>
              <a:spcAft>
                <a:spcPts val="0"/>
              </a:spcAft>
              <a:buClr>
                <a:srgbClr val="124F5C"/>
              </a:buClr>
              <a:buSzPts val="2000"/>
              <a:buFont typeface="Cambria"/>
              <a:buAutoNum type="arabicPeriod"/>
            </a:pPr>
            <a:r>
              <a:rPr b="1" lang="en-US" sz="2000">
                <a:solidFill>
                  <a:srgbClr val="124F5C"/>
                </a:solidFill>
                <a:latin typeface="Cambria"/>
                <a:ea typeface="Cambria"/>
                <a:cs typeface="Cambria"/>
                <a:sym typeface="Cambria"/>
              </a:rPr>
              <a:t>Sentiment- </a:t>
            </a:r>
            <a:r>
              <a:rPr lang="en-US" sz="2000">
                <a:solidFill>
                  <a:srgbClr val="124F5C"/>
                </a:solidFill>
                <a:latin typeface="Cambria"/>
                <a:ea typeface="Cambria"/>
                <a:cs typeface="Cambria"/>
                <a:sym typeface="Cambria"/>
              </a:rPr>
              <a:t>Positive/Negative/Neutral</a:t>
            </a:r>
            <a:endParaRPr sz="2000">
              <a:solidFill>
                <a:schemeClr val="dk1"/>
              </a:solidFill>
              <a:latin typeface="Cambria"/>
              <a:ea typeface="Cambria"/>
              <a:cs typeface="Cambria"/>
              <a:sym typeface="Cambria"/>
            </a:endParaRPr>
          </a:p>
          <a:p>
            <a:pPr indent="-369888" lvl="0" marL="801688" marR="0" rtl="0" algn="l">
              <a:lnSpc>
                <a:spcPct val="100000"/>
              </a:lnSpc>
              <a:spcBef>
                <a:spcPts val="960"/>
              </a:spcBef>
              <a:spcAft>
                <a:spcPts val="0"/>
              </a:spcAft>
              <a:buClr>
                <a:srgbClr val="124F5C"/>
              </a:buClr>
              <a:buSzPts val="2000"/>
              <a:buFont typeface="Cambria"/>
              <a:buAutoNum type="arabicPeriod"/>
            </a:pPr>
            <a:r>
              <a:rPr b="1" lang="en-US" sz="2000">
                <a:solidFill>
                  <a:srgbClr val="124F5C"/>
                </a:solidFill>
                <a:latin typeface="Cambria"/>
                <a:ea typeface="Cambria"/>
                <a:cs typeface="Cambria"/>
                <a:sym typeface="Cambria"/>
              </a:rPr>
              <a:t>Sentiment Polarity- </a:t>
            </a:r>
            <a:r>
              <a:rPr lang="en-US" sz="2000">
                <a:solidFill>
                  <a:srgbClr val="124F5C"/>
                </a:solidFill>
                <a:latin typeface="Cambria"/>
                <a:ea typeface="Cambria"/>
                <a:cs typeface="Cambria"/>
                <a:sym typeface="Cambria"/>
              </a:rPr>
              <a:t>Sentiment polarity score</a:t>
            </a:r>
            <a:endParaRPr sz="2000">
              <a:solidFill>
                <a:schemeClr val="dk1"/>
              </a:solidFill>
              <a:latin typeface="Cambria"/>
              <a:ea typeface="Cambria"/>
              <a:cs typeface="Cambria"/>
              <a:sym typeface="Cambria"/>
            </a:endParaRPr>
          </a:p>
          <a:p>
            <a:pPr indent="-369888" lvl="0" marL="801688" marR="0" rtl="0" algn="l">
              <a:lnSpc>
                <a:spcPct val="100000"/>
              </a:lnSpc>
              <a:spcBef>
                <a:spcPts val="965"/>
              </a:spcBef>
              <a:spcAft>
                <a:spcPts val="0"/>
              </a:spcAft>
              <a:buClr>
                <a:srgbClr val="124F5C"/>
              </a:buClr>
              <a:buSzPts val="2000"/>
              <a:buFont typeface="Cambria"/>
              <a:buAutoNum type="arabicPeriod"/>
            </a:pPr>
            <a:r>
              <a:rPr b="1" lang="en-US" sz="2000">
                <a:solidFill>
                  <a:srgbClr val="124F5C"/>
                </a:solidFill>
                <a:latin typeface="Cambria"/>
                <a:ea typeface="Cambria"/>
                <a:cs typeface="Cambria"/>
                <a:sym typeface="Cambria"/>
              </a:rPr>
              <a:t>Sentiment Subjectivity- </a:t>
            </a:r>
            <a:r>
              <a:rPr lang="en-US" sz="2000">
                <a:solidFill>
                  <a:srgbClr val="124F5C"/>
                </a:solidFill>
                <a:latin typeface="Cambria"/>
                <a:ea typeface="Cambria"/>
                <a:cs typeface="Cambria"/>
                <a:sym typeface="Cambria"/>
              </a:rPr>
              <a:t>Sentiment subjectivity score</a:t>
            </a:r>
            <a:endParaRPr sz="20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9"/>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87" name="Google Shape;187;p9"/>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88" name="Google Shape;188;p9"/>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Calibri"/>
                <a:ea typeface="Calibri"/>
                <a:cs typeface="Calibri"/>
                <a:sym typeface="Calibri"/>
              </a:rPr>
              <a:t>MD MOINUDDIN</a:t>
            </a:r>
            <a:endParaRPr sz="1800">
              <a:solidFill>
                <a:srgbClr val="FF0000"/>
              </a:solidFill>
              <a:latin typeface="Calibri"/>
              <a:ea typeface="Calibri"/>
              <a:cs typeface="Calibri"/>
              <a:sym typeface="Calibri"/>
            </a:endParaRPr>
          </a:p>
        </p:txBody>
      </p:sp>
      <p:pic>
        <p:nvPicPr>
          <p:cNvPr id="189" name="Google Shape;189;p9"/>
          <p:cNvPicPr preferRelativeResize="0"/>
          <p:nvPr/>
        </p:nvPicPr>
        <p:blipFill rotWithShape="1">
          <a:blip r:embed="rId5">
            <a:alphaModFix/>
          </a:blip>
          <a:srcRect b="0" l="0" r="0" t="0"/>
          <a:stretch/>
        </p:blipFill>
        <p:spPr>
          <a:xfrm>
            <a:off x="882683" y="116226"/>
            <a:ext cx="1987068" cy="848898"/>
          </a:xfrm>
          <a:prstGeom prst="rect">
            <a:avLst/>
          </a:prstGeom>
          <a:noFill/>
          <a:ln>
            <a:noFill/>
          </a:ln>
        </p:spPr>
      </p:pic>
      <p:pic>
        <p:nvPicPr>
          <p:cNvPr id="190" name="Google Shape;190;p9"/>
          <p:cNvPicPr preferRelativeResize="0"/>
          <p:nvPr/>
        </p:nvPicPr>
        <p:blipFill rotWithShape="1">
          <a:blip r:embed="rId6">
            <a:alphaModFix/>
          </a:blip>
          <a:srcRect b="0" l="0" r="0" t="0"/>
          <a:stretch/>
        </p:blipFill>
        <p:spPr>
          <a:xfrm>
            <a:off x="0" y="6000750"/>
            <a:ext cx="2486025" cy="857250"/>
          </a:xfrm>
          <a:prstGeom prst="rect">
            <a:avLst/>
          </a:prstGeom>
          <a:noFill/>
          <a:ln>
            <a:noFill/>
          </a:ln>
        </p:spPr>
      </p:pic>
      <p:sp>
        <p:nvSpPr>
          <p:cNvPr id="191" name="Google Shape;191;p9"/>
          <p:cNvSpPr txBox="1"/>
          <p:nvPr>
            <p:ph type="title"/>
          </p:nvPr>
        </p:nvSpPr>
        <p:spPr>
          <a:xfrm>
            <a:off x="900707" y="1002525"/>
            <a:ext cx="4516120" cy="505267"/>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Old Standard TT"/>
              <a:buNone/>
            </a:pPr>
            <a:r>
              <a:rPr b="1" lang="en-US" sz="3200">
                <a:solidFill>
                  <a:schemeClr val="dk1"/>
                </a:solidFill>
                <a:latin typeface="Old Standard TT"/>
                <a:ea typeface="Old Standard TT"/>
                <a:cs typeface="Old Standard TT"/>
                <a:sym typeface="Old Standard TT"/>
              </a:rPr>
              <a:t>OVERVIEW OF ANALYSIS</a:t>
            </a:r>
            <a:endParaRPr b="1" sz="3200">
              <a:solidFill>
                <a:schemeClr val="dk1"/>
              </a:solidFill>
              <a:latin typeface="Arial"/>
              <a:ea typeface="Arial"/>
              <a:cs typeface="Arial"/>
              <a:sym typeface="Arial"/>
            </a:endParaRPr>
          </a:p>
        </p:txBody>
      </p:sp>
      <p:grpSp>
        <p:nvGrpSpPr>
          <p:cNvPr id="192" name="Google Shape;192;p9"/>
          <p:cNvGrpSpPr/>
          <p:nvPr/>
        </p:nvGrpSpPr>
        <p:grpSpPr>
          <a:xfrm>
            <a:off x="478302" y="2020237"/>
            <a:ext cx="11282289" cy="669290"/>
            <a:chOff x="0" y="1190244"/>
            <a:chExt cx="8938513" cy="669290"/>
          </a:xfrm>
        </p:grpSpPr>
        <p:sp>
          <p:nvSpPr>
            <p:cNvPr id="193" name="Google Shape;193;p9"/>
            <p:cNvSpPr/>
            <p:nvPr/>
          </p:nvSpPr>
          <p:spPr>
            <a:xfrm>
              <a:off x="5632703" y="1190244"/>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9"/>
            <p:cNvSpPr txBox="1"/>
            <p:nvPr/>
          </p:nvSpPr>
          <p:spPr>
            <a:xfrm>
              <a:off x="6277102" y="1368374"/>
              <a:ext cx="20167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Arial"/>
                  <a:ea typeface="Arial"/>
                  <a:cs typeface="Arial"/>
                  <a:sym typeface="Arial"/>
                </a:rPr>
                <a:t>Predictive Modeling</a:t>
              </a:r>
              <a:endParaRPr sz="1800">
                <a:solidFill>
                  <a:schemeClr val="dk1"/>
                </a:solidFill>
                <a:latin typeface="Arial"/>
                <a:ea typeface="Arial"/>
                <a:cs typeface="Arial"/>
                <a:sym typeface="Arial"/>
              </a:endParaRPr>
            </a:p>
          </p:txBody>
        </p:sp>
        <p:sp>
          <p:nvSpPr>
            <p:cNvPr id="195" name="Google Shape;195;p9"/>
            <p:cNvSpPr/>
            <p:nvPr/>
          </p:nvSpPr>
          <p:spPr>
            <a:xfrm>
              <a:off x="0" y="1190244"/>
              <a:ext cx="3546475" cy="669290"/>
            </a:xfrm>
            <a:custGeom>
              <a:rect b="b" l="l" r="r" t="t"/>
              <a:pathLst>
                <a:path extrusionOk="0" h="669289" w="3546475">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9"/>
            <p:cNvSpPr txBox="1"/>
            <p:nvPr/>
          </p:nvSpPr>
          <p:spPr>
            <a:xfrm>
              <a:off x="955649" y="1368933"/>
              <a:ext cx="147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Arial"/>
                  <a:ea typeface="Arial"/>
                  <a:cs typeface="Arial"/>
                  <a:sym typeface="Arial"/>
                </a:rPr>
                <a:t>Data Cleaning</a:t>
              </a:r>
              <a:endParaRPr sz="1800">
                <a:solidFill>
                  <a:schemeClr val="dk1"/>
                </a:solidFill>
                <a:latin typeface="Arial"/>
                <a:ea typeface="Arial"/>
                <a:cs typeface="Arial"/>
                <a:sym typeface="Arial"/>
              </a:endParaRPr>
            </a:p>
          </p:txBody>
        </p:sp>
        <p:sp>
          <p:nvSpPr>
            <p:cNvPr id="197" name="Google Shape;197;p9"/>
            <p:cNvSpPr/>
            <p:nvPr/>
          </p:nvSpPr>
          <p:spPr>
            <a:xfrm>
              <a:off x="2944367" y="1190244"/>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9"/>
            <p:cNvSpPr txBox="1"/>
            <p:nvPr/>
          </p:nvSpPr>
          <p:spPr>
            <a:xfrm>
              <a:off x="3742690" y="1368374"/>
              <a:ext cx="17106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Arial"/>
                  <a:ea typeface="Arial"/>
                  <a:cs typeface="Arial"/>
                  <a:sym typeface="Arial"/>
                </a:rPr>
                <a:t>Data Exploration</a:t>
              </a:r>
              <a:endParaRPr sz="1800">
                <a:solidFill>
                  <a:schemeClr val="dk1"/>
                </a:solidFill>
                <a:latin typeface="Arial"/>
                <a:ea typeface="Arial"/>
                <a:cs typeface="Arial"/>
                <a:sym typeface="Arial"/>
              </a:endParaRPr>
            </a:p>
          </p:txBody>
        </p:sp>
      </p:grpSp>
      <p:grpSp>
        <p:nvGrpSpPr>
          <p:cNvPr id="199" name="Google Shape;199;p9"/>
          <p:cNvGrpSpPr/>
          <p:nvPr/>
        </p:nvGrpSpPr>
        <p:grpSpPr>
          <a:xfrm>
            <a:off x="1271089" y="3152179"/>
            <a:ext cx="2486025" cy="2032589"/>
            <a:chOff x="734059" y="1941576"/>
            <a:chExt cx="2065655" cy="2032589"/>
          </a:xfrm>
        </p:grpSpPr>
        <p:sp>
          <p:nvSpPr>
            <p:cNvPr id="200" name="Google Shape;200;p9"/>
            <p:cNvSpPr txBox="1"/>
            <p:nvPr/>
          </p:nvSpPr>
          <p:spPr>
            <a:xfrm>
              <a:off x="734059" y="2685750"/>
              <a:ext cx="2065655" cy="1288415"/>
            </a:xfrm>
            <a:prstGeom prst="rect">
              <a:avLst/>
            </a:prstGeom>
            <a:noFill/>
            <a:ln>
              <a:noFill/>
            </a:ln>
          </p:spPr>
          <p:txBody>
            <a:bodyPr anchorCtr="0" anchor="t" bIns="0" lIns="0" spcFirstLastPara="1" rIns="0" wrap="square" tIns="13325">
              <a:spAutoFit/>
            </a:bodyPr>
            <a:lstStyle/>
            <a:p>
              <a:pPr indent="0" lvl="0" marL="12700" marR="5080" rtl="0" algn="l">
                <a:lnSpc>
                  <a:spcPct val="114999"/>
                </a:lnSpc>
                <a:spcBef>
                  <a:spcPts val="0"/>
                </a:spcBef>
                <a:spcAft>
                  <a:spcPts val="0"/>
                </a:spcAft>
                <a:buNone/>
              </a:pPr>
              <a:r>
                <a:rPr lang="en-US" sz="1800">
                  <a:solidFill>
                    <a:schemeClr val="dk1"/>
                  </a:solidFill>
                  <a:latin typeface="Arial"/>
                  <a:ea typeface="Arial"/>
                  <a:cs typeface="Arial"/>
                  <a:sym typeface="Arial"/>
                </a:rPr>
                <a:t>Understand the  structure of the  dataset and clean  data before analysis</a:t>
              </a:r>
              <a:endParaRPr sz="1800">
                <a:solidFill>
                  <a:schemeClr val="dk1"/>
                </a:solidFill>
                <a:latin typeface="Arial"/>
                <a:ea typeface="Arial"/>
                <a:cs typeface="Arial"/>
                <a:sym typeface="Arial"/>
              </a:endParaRPr>
            </a:p>
          </p:txBody>
        </p:sp>
        <p:sp>
          <p:nvSpPr>
            <p:cNvPr id="201" name="Google Shape;201;p9"/>
            <p:cNvSpPr/>
            <p:nvPr/>
          </p:nvSpPr>
          <p:spPr>
            <a:xfrm>
              <a:off x="1232916" y="1941576"/>
              <a:ext cx="617220" cy="61569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2" name="Google Shape;202;p9"/>
          <p:cNvGrpSpPr/>
          <p:nvPr/>
        </p:nvGrpSpPr>
        <p:grpSpPr>
          <a:xfrm>
            <a:off x="4726745" y="3201972"/>
            <a:ext cx="3305907" cy="2650341"/>
            <a:chOff x="3626358" y="1927860"/>
            <a:chExt cx="1993900" cy="2650341"/>
          </a:xfrm>
        </p:grpSpPr>
        <p:sp>
          <p:nvSpPr>
            <p:cNvPr id="203" name="Google Shape;203;p9"/>
            <p:cNvSpPr txBox="1"/>
            <p:nvPr/>
          </p:nvSpPr>
          <p:spPr>
            <a:xfrm>
              <a:off x="3626358" y="2659231"/>
              <a:ext cx="1993900" cy="1918970"/>
            </a:xfrm>
            <a:prstGeom prst="rect">
              <a:avLst/>
            </a:prstGeom>
            <a:noFill/>
            <a:ln>
              <a:noFill/>
            </a:ln>
          </p:spPr>
          <p:txBody>
            <a:bodyPr anchorCtr="0" anchor="t" bIns="0" lIns="0" spcFirstLastPara="1" rIns="0" wrap="square" tIns="12050">
              <a:spAutoFit/>
            </a:bodyPr>
            <a:lstStyle/>
            <a:p>
              <a:pPr indent="0" lvl="0" marL="12700" marR="5080" rtl="0" algn="l">
                <a:lnSpc>
                  <a:spcPct val="114999"/>
                </a:lnSpc>
                <a:spcBef>
                  <a:spcPts val="0"/>
                </a:spcBef>
                <a:spcAft>
                  <a:spcPts val="0"/>
                </a:spcAft>
                <a:buNone/>
              </a:pPr>
              <a:r>
                <a:rPr lang="en-US" sz="1800">
                  <a:solidFill>
                    <a:schemeClr val="dk1"/>
                  </a:solidFill>
                  <a:latin typeface="Arial"/>
                  <a:ea typeface="Arial"/>
                  <a:cs typeface="Arial"/>
                  <a:sym typeface="Arial"/>
                </a:rPr>
                <a:t>Uncover initial  patterns,  characteristics, and  points of interest  using visual  exploration</a:t>
              </a:r>
              <a:endParaRPr sz="1800">
                <a:solidFill>
                  <a:schemeClr val="dk1"/>
                </a:solidFill>
                <a:latin typeface="Arial"/>
                <a:ea typeface="Arial"/>
                <a:cs typeface="Arial"/>
                <a:sym typeface="Arial"/>
              </a:endParaRPr>
            </a:p>
          </p:txBody>
        </p:sp>
        <p:sp>
          <p:nvSpPr>
            <p:cNvPr id="204" name="Google Shape;204;p9"/>
            <p:cNvSpPr/>
            <p:nvPr/>
          </p:nvSpPr>
          <p:spPr>
            <a:xfrm>
              <a:off x="4454652" y="1927860"/>
              <a:ext cx="617220" cy="61569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 name="Google Shape;205;p9"/>
          <p:cNvGrpSpPr/>
          <p:nvPr/>
        </p:nvGrpSpPr>
        <p:grpSpPr>
          <a:xfrm>
            <a:off x="8617632" y="3152179"/>
            <a:ext cx="3016349" cy="2381885"/>
            <a:chOff x="6308597" y="1941576"/>
            <a:chExt cx="1905000" cy="2381885"/>
          </a:xfrm>
        </p:grpSpPr>
        <p:sp>
          <p:nvSpPr>
            <p:cNvPr id="206" name="Google Shape;206;p9"/>
            <p:cNvSpPr txBox="1"/>
            <p:nvPr/>
          </p:nvSpPr>
          <p:spPr>
            <a:xfrm>
              <a:off x="6308597" y="2720086"/>
              <a:ext cx="1905000" cy="160337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800">
                  <a:solidFill>
                    <a:schemeClr val="dk1"/>
                  </a:solidFill>
                  <a:latin typeface="Arial"/>
                  <a:ea typeface="Arial"/>
                  <a:cs typeface="Arial"/>
                  <a:sym typeface="Arial"/>
                </a:rPr>
                <a:t>Formulate a  statistical model to  forecast an  outcome using  relevant predictors</a:t>
              </a:r>
              <a:endParaRPr sz="1800">
                <a:solidFill>
                  <a:schemeClr val="dk1"/>
                </a:solidFill>
                <a:latin typeface="Arial"/>
                <a:ea typeface="Arial"/>
                <a:cs typeface="Arial"/>
                <a:sym typeface="Arial"/>
              </a:endParaRPr>
            </a:p>
          </p:txBody>
        </p:sp>
        <p:sp>
          <p:nvSpPr>
            <p:cNvPr id="207" name="Google Shape;207;p9"/>
            <p:cNvSpPr/>
            <p:nvPr/>
          </p:nvSpPr>
          <p:spPr>
            <a:xfrm>
              <a:off x="7083552" y="1941576"/>
              <a:ext cx="527303" cy="52578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2022-11-29T15:01:46Z</dcterms:created>
  <dc:creator>DELL</dc:creator>
</cp:coreProperties>
</file>